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251B4-EF5B-9F7E-1FC1-CAE865D5A6D2}" v="2301" dt="2024-06-20T01:20:27.666"/>
    <p1510:client id="{98C7A1B1-FE19-40A9-D60A-C513F2E11B1F}" v="714" dt="2024-06-20T20:09:43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ABC47-84E2-4126-9761-FA798749A7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BA2C99A-08BC-42A1-BF1E-326882EB1D2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Univers Condensed"/>
            </a:rPr>
            <a:t>Gerência de Obreiros</a:t>
          </a:r>
          <a:endParaRPr lang="pt-BR" dirty="0"/>
        </a:p>
      </dgm:t>
    </dgm:pt>
    <dgm:pt modelId="{AFA4A60F-E6A0-4D66-B9FC-DCB8B5D196A6}" type="parTrans" cxnId="{3B9DF733-1199-49FC-876B-0174B21A83A3}">
      <dgm:prSet/>
      <dgm:spPr/>
      <dgm:t>
        <a:bodyPr/>
        <a:lstStyle/>
        <a:p>
          <a:endParaRPr lang="en-US"/>
        </a:p>
      </dgm:t>
    </dgm:pt>
    <dgm:pt modelId="{BC3E981B-C075-4589-B3D9-4D22858D8ABB}" type="sibTrans" cxnId="{3B9DF733-1199-49FC-876B-0174B21A83A3}">
      <dgm:prSet/>
      <dgm:spPr/>
      <dgm:t>
        <a:bodyPr/>
        <a:lstStyle/>
        <a:p>
          <a:endParaRPr lang="en-US"/>
        </a:p>
      </dgm:t>
    </dgm:pt>
    <dgm:pt modelId="{1396ECB8-1FDA-40F5-9BAD-9F68360409B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rgbClr val="000000"/>
              </a:solidFill>
              <a:latin typeface="Calibri"/>
              <a:cs typeface="Calibri"/>
            </a:rPr>
            <a:t>Gerência de </a:t>
          </a:r>
          <a:r>
            <a:rPr lang="pt-BR" dirty="0">
              <a:latin typeface="Calibri"/>
              <a:cs typeface="Calibri"/>
            </a:rPr>
            <a:t>Eventos</a:t>
          </a:r>
          <a:endParaRPr lang="en-US" dirty="0"/>
        </a:p>
      </dgm:t>
    </dgm:pt>
    <dgm:pt modelId="{E3962D5A-CA3B-464F-8998-7C1C09C172A5}" type="parTrans" cxnId="{0EF78BEF-4148-4102-AAA8-88506E90FB94}">
      <dgm:prSet/>
      <dgm:spPr/>
      <dgm:t>
        <a:bodyPr/>
        <a:lstStyle/>
        <a:p>
          <a:endParaRPr lang="en-US"/>
        </a:p>
      </dgm:t>
    </dgm:pt>
    <dgm:pt modelId="{341A9AF8-424A-450C-BAA8-498CED10F470}" type="sibTrans" cxnId="{0EF78BEF-4148-4102-AAA8-88506E90FB94}">
      <dgm:prSet/>
      <dgm:spPr/>
      <dgm:t>
        <a:bodyPr/>
        <a:lstStyle/>
        <a:p>
          <a:endParaRPr lang="en-US"/>
        </a:p>
      </dgm:t>
    </dgm:pt>
    <dgm:pt modelId="{ABB8DEB9-8774-49DC-9314-86A5EB22144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pt-BR" dirty="0">
              <a:solidFill>
                <a:srgbClr val="000000"/>
              </a:solidFill>
              <a:latin typeface="Calibri"/>
              <a:cs typeface="Calibri"/>
            </a:rPr>
            <a:t>Calendário com eventos e escalas</a:t>
          </a:r>
          <a:endParaRPr lang="pt-BR" dirty="0"/>
        </a:p>
      </dgm:t>
    </dgm:pt>
    <dgm:pt modelId="{A3E6A946-353A-4F01-9FA9-FC78DDCBE41A}" type="parTrans" cxnId="{40B66361-AC66-48B1-80A4-EC194238BDC1}">
      <dgm:prSet/>
      <dgm:spPr/>
      <dgm:t>
        <a:bodyPr/>
        <a:lstStyle/>
        <a:p>
          <a:endParaRPr lang="en-US"/>
        </a:p>
      </dgm:t>
    </dgm:pt>
    <dgm:pt modelId="{43D4F5AC-7865-44C3-8A5C-9B42702A61DB}" type="sibTrans" cxnId="{40B66361-AC66-48B1-80A4-EC194238BDC1}">
      <dgm:prSet/>
      <dgm:spPr/>
      <dgm:t>
        <a:bodyPr/>
        <a:lstStyle/>
        <a:p>
          <a:endParaRPr lang="en-US"/>
        </a:p>
      </dgm:t>
    </dgm:pt>
    <dgm:pt modelId="{4E6A5361-E18A-4F4B-809A-CE096CF3734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Gerência de </a:t>
          </a:r>
          <a:r>
            <a:rPr lang="pt-BR" dirty="0">
              <a:latin typeface="Univers Condensed"/>
            </a:rPr>
            <a:t>Escalas</a:t>
          </a:r>
          <a:endParaRPr lang="en-US" dirty="0"/>
        </a:p>
      </dgm:t>
    </dgm:pt>
    <dgm:pt modelId="{4361FDD6-CC60-41F2-9E08-E2167CAB6238}" type="parTrans" cxnId="{1D8EF8F9-1CE5-4C27-AEC2-440AF54F8CA0}">
      <dgm:prSet/>
      <dgm:spPr/>
      <dgm:t>
        <a:bodyPr/>
        <a:lstStyle/>
        <a:p>
          <a:endParaRPr lang="en-US"/>
        </a:p>
      </dgm:t>
    </dgm:pt>
    <dgm:pt modelId="{DE114EE7-06D4-48A5-8C7D-A87B76EBF9C2}" type="sibTrans" cxnId="{1D8EF8F9-1CE5-4C27-AEC2-440AF54F8CA0}">
      <dgm:prSet/>
      <dgm:spPr/>
      <dgm:t>
        <a:bodyPr/>
        <a:lstStyle/>
        <a:p>
          <a:endParaRPr lang="en-US"/>
        </a:p>
      </dgm:t>
    </dgm:pt>
    <dgm:pt modelId="{77FC5EDC-2240-47D6-8F2C-D85EE2C02C7D}" type="pres">
      <dgm:prSet presAssocID="{73CABC47-84E2-4126-9761-FA798749A79B}" presName="root" presStyleCnt="0">
        <dgm:presLayoutVars>
          <dgm:dir/>
          <dgm:resizeHandles val="exact"/>
        </dgm:presLayoutVars>
      </dgm:prSet>
      <dgm:spPr/>
    </dgm:pt>
    <dgm:pt modelId="{BCC81635-7659-4BFB-BEF5-B933B2C5F690}" type="pres">
      <dgm:prSet presAssocID="{0BA2C99A-08BC-42A1-BF1E-326882EB1D2C}" presName="compNode" presStyleCnt="0"/>
      <dgm:spPr/>
    </dgm:pt>
    <dgm:pt modelId="{EA239ECA-97F5-4AA1-8021-BD2D8FDFFE02}" type="pres">
      <dgm:prSet presAssocID="{0BA2C99A-08BC-42A1-BF1E-326882EB1D2C}" presName="bgRect" presStyleLbl="bgShp" presStyleIdx="0" presStyleCnt="4"/>
      <dgm:spPr/>
    </dgm:pt>
    <dgm:pt modelId="{A52E6004-947D-4519-B39E-F80A1855F464}" type="pres">
      <dgm:prSet presAssocID="{0BA2C99A-08BC-42A1-BF1E-326882EB1D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 de homens"/>
        </a:ext>
      </dgm:extLst>
    </dgm:pt>
    <dgm:pt modelId="{E7F32094-7A5D-461B-B6C5-481D2D1C148F}" type="pres">
      <dgm:prSet presAssocID="{0BA2C99A-08BC-42A1-BF1E-326882EB1D2C}" presName="spaceRect" presStyleCnt="0"/>
      <dgm:spPr/>
    </dgm:pt>
    <dgm:pt modelId="{EE57D738-F8C5-4994-8337-EB5036C5BD5B}" type="pres">
      <dgm:prSet presAssocID="{0BA2C99A-08BC-42A1-BF1E-326882EB1D2C}" presName="parTx" presStyleLbl="revTx" presStyleIdx="0" presStyleCnt="4">
        <dgm:presLayoutVars>
          <dgm:chMax val="0"/>
          <dgm:chPref val="0"/>
        </dgm:presLayoutVars>
      </dgm:prSet>
      <dgm:spPr/>
    </dgm:pt>
    <dgm:pt modelId="{AEB58616-C416-42FA-92AE-0B20EE4ACD83}" type="pres">
      <dgm:prSet presAssocID="{BC3E981B-C075-4589-B3D9-4D22858D8ABB}" presName="sibTrans" presStyleCnt="0"/>
      <dgm:spPr/>
    </dgm:pt>
    <dgm:pt modelId="{0B096469-6CC5-4678-946E-E1AA66EADEFD}" type="pres">
      <dgm:prSet presAssocID="{1396ECB8-1FDA-40F5-9BAD-9F68360409B9}" presName="compNode" presStyleCnt="0"/>
      <dgm:spPr/>
    </dgm:pt>
    <dgm:pt modelId="{484FE6D5-EB97-4339-B4E7-5AAEF8BB41B4}" type="pres">
      <dgm:prSet presAssocID="{1396ECB8-1FDA-40F5-9BAD-9F68360409B9}" presName="bgRect" presStyleLbl="bgShp" presStyleIdx="1" presStyleCnt="4"/>
      <dgm:spPr/>
    </dgm:pt>
    <dgm:pt modelId="{1F5369C6-6617-4148-8A8F-9A01A192B87F}" type="pres">
      <dgm:prSet presAssocID="{1396ECB8-1FDA-40F5-9BAD-9F68360409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5A3AF2D9-FFA3-4752-ABAC-1679026AD23D}" type="pres">
      <dgm:prSet presAssocID="{1396ECB8-1FDA-40F5-9BAD-9F68360409B9}" presName="spaceRect" presStyleCnt="0"/>
      <dgm:spPr/>
    </dgm:pt>
    <dgm:pt modelId="{88B8509A-E2FB-427C-8415-72E96BFAC42C}" type="pres">
      <dgm:prSet presAssocID="{1396ECB8-1FDA-40F5-9BAD-9F68360409B9}" presName="parTx" presStyleLbl="revTx" presStyleIdx="1" presStyleCnt="4">
        <dgm:presLayoutVars>
          <dgm:chMax val="0"/>
          <dgm:chPref val="0"/>
        </dgm:presLayoutVars>
      </dgm:prSet>
      <dgm:spPr/>
    </dgm:pt>
    <dgm:pt modelId="{FEDF2AF1-E1B6-4C8A-AC27-A5ED190E8517}" type="pres">
      <dgm:prSet presAssocID="{341A9AF8-424A-450C-BAA8-498CED10F470}" presName="sibTrans" presStyleCnt="0"/>
      <dgm:spPr/>
    </dgm:pt>
    <dgm:pt modelId="{B6EA7C21-1CEB-4117-8B49-668657DD524B}" type="pres">
      <dgm:prSet presAssocID="{4E6A5361-E18A-4F4B-809A-CE096CF3734A}" presName="compNode" presStyleCnt="0"/>
      <dgm:spPr/>
    </dgm:pt>
    <dgm:pt modelId="{CC89FF88-65F2-4746-9E04-F790C90BAFF4}" type="pres">
      <dgm:prSet presAssocID="{4E6A5361-E18A-4F4B-809A-CE096CF3734A}" presName="bgRect" presStyleLbl="bgShp" presStyleIdx="2" presStyleCnt="4"/>
      <dgm:spPr/>
    </dgm:pt>
    <dgm:pt modelId="{1B2136C4-D3B4-4135-A608-5556CBDEBABA}" type="pres">
      <dgm:prSet presAssocID="{4E6A5361-E18A-4F4B-809A-CE096CF373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977A73B7-34CD-4AE7-B700-C2CBEA1FC018}" type="pres">
      <dgm:prSet presAssocID="{4E6A5361-E18A-4F4B-809A-CE096CF3734A}" presName="spaceRect" presStyleCnt="0"/>
      <dgm:spPr/>
    </dgm:pt>
    <dgm:pt modelId="{D978E3ED-C948-4E4D-9F38-EA1ADD6BE8C0}" type="pres">
      <dgm:prSet presAssocID="{4E6A5361-E18A-4F4B-809A-CE096CF3734A}" presName="parTx" presStyleLbl="revTx" presStyleIdx="2" presStyleCnt="4">
        <dgm:presLayoutVars>
          <dgm:chMax val="0"/>
          <dgm:chPref val="0"/>
        </dgm:presLayoutVars>
      </dgm:prSet>
      <dgm:spPr/>
    </dgm:pt>
    <dgm:pt modelId="{C2D07C7B-2B79-49D0-ABAF-6882D85DE3C6}" type="pres">
      <dgm:prSet presAssocID="{DE114EE7-06D4-48A5-8C7D-A87B76EBF9C2}" presName="sibTrans" presStyleCnt="0"/>
      <dgm:spPr/>
    </dgm:pt>
    <dgm:pt modelId="{89958489-AEE4-4497-96FD-3B2B1F4A068C}" type="pres">
      <dgm:prSet presAssocID="{ABB8DEB9-8774-49DC-9314-86A5EB22144B}" presName="compNode" presStyleCnt="0"/>
      <dgm:spPr/>
    </dgm:pt>
    <dgm:pt modelId="{C4B8A773-994A-43B3-A5AC-D56227A476BB}" type="pres">
      <dgm:prSet presAssocID="{ABB8DEB9-8774-49DC-9314-86A5EB22144B}" presName="bgRect" presStyleLbl="bgShp" presStyleIdx="3" presStyleCnt="4"/>
      <dgm:spPr/>
    </dgm:pt>
    <dgm:pt modelId="{1EB355B2-BE26-4129-88D3-215B1D5759A8}" type="pres">
      <dgm:prSet presAssocID="{ABB8DEB9-8774-49DC-9314-86A5EB2214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6FD2011-77AC-4422-8A95-293908BF0DEA}" type="pres">
      <dgm:prSet presAssocID="{ABB8DEB9-8774-49DC-9314-86A5EB22144B}" presName="spaceRect" presStyleCnt="0"/>
      <dgm:spPr/>
    </dgm:pt>
    <dgm:pt modelId="{622316C4-014F-48AD-A031-21C36099F1A5}" type="pres">
      <dgm:prSet presAssocID="{ABB8DEB9-8774-49DC-9314-86A5EB22144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51A9D0B-08D7-4C18-9452-CFB61C40A9F3}" type="presOf" srcId="{73CABC47-84E2-4126-9761-FA798749A79B}" destId="{77FC5EDC-2240-47D6-8F2C-D85EE2C02C7D}" srcOrd="0" destOrd="0" presId="urn:microsoft.com/office/officeart/2018/2/layout/IconVerticalSolidList"/>
    <dgm:cxn modelId="{3B9DF733-1199-49FC-876B-0174B21A83A3}" srcId="{73CABC47-84E2-4126-9761-FA798749A79B}" destId="{0BA2C99A-08BC-42A1-BF1E-326882EB1D2C}" srcOrd="0" destOrd="0" parTransId="{AFA4A60F-E6A0-4D66-B9FC-DCB8B5D196A6}" sibTransId="{BC3E981B-C075-4589-B3D9-4D22858D8ABB}"/>
    <dgm:cxn modelId="{40B66361-AC66-48B1-80A4-EC194238BDC1}" srcId="{73CABC47-84E2-4126-9761-FA798749A79B}" destId="{ABB8DEB9-8774-49DC-9314-86A5EB22144B}" srcOrd="3" destOrd="0" parTransId="{A3E6A946-353A-4F01-9FA9-FC78DDCBE41A}" sibTransId="{43D4F5AC-7865-44C3-8A5C-9B42702A61DB}"/>
    <dgm:cxn modelId="{0E1D0850-F271-4F9E-9487-C895C4898EEF}" type="presOf" srcId="{1396ECB8-1FDA-40F5-9BAD-9F68360409B9}" destId="{88B8509A-E2FB-427C-8415-72E96BFAC42C}" srcOrd="0" destOrd="0" presId="urn:microsoft.com/office/officeart/2018/2/layout/IconVerticalSolidList"/>
    <dgm:cxn modelId="{33E36084-AF53-4981-807C-A5179615DA3C}" type="presOf" srcId="{0BA2C99A-08BC-42A1-BF1E-326882EB1D2C}" destId="{EE57D738-F8C5-4994-8337-EB5036C5BD5B}" srcOrd="0" destOrd="0" presId="urn:microsoft.com/office/officeart/2018/2/layout/IconVerticalSolidList"/>
    <dgm:cxn modelId="{AA6361A5-E8D4-4C16-998B-8DDE7A0EC412}" type="presOf" srcId="{4E6A5361-E18A-4F4B-809A-CE096CF3734A}" destId="{D978E3ED-C948-4E4D-9F38-EA1ADD6BE8C0}" srcOrd="0" destOrd="0" presId="urn:microsoft.com/office/officeart/2018/2/layout/IconVerticalSolidList"/>
    <dgm:cxn modelId="{F088E8EC-4478-4D37-9CE9-CF5FED4D1325}" type="presOf" srcId="{ABB8DEB9-8774-49DC-9314-86A5EB22144B}" destId="{622316C4-014F-48AD-A031-21C36099F1A5}" srcOrd="0" destOrd="0" presId="urn:microsoft.com/office/officeart/2018/2/layout/IconVerticalSolidList"/>
    <dgm:cxn modelId="{0EF78BEF-4148-4102-AAA8-88506E90FB94}" srcId="{73CABC47-84E2-4126-9761-FA798749A79B}" destId="{1396ECB8-1FDA-40F5-9BAD-9F68360409B9}" srcOrd="1" destOrd="0" parTransId="{E3962D5A-CA3B-464F-8998-7C1C09C172A5}" sibTransId="{341A9AF8-424A-450C-BAA8-498CED10F470}"/>
    <dgm:cxn modelId="{1D8EF8F9-1CE5-4C27-AEC2-440AF54F8CA0}" srcId="{73CABC47-84E2-4126-9761-FA798749A79B}" destId="{4E6A5361-E18A-4F4B-809A-CE096CF3734A}" srcOrd="2" destOrd="0" parTransId="{4361FDD6-CC60-41F2-9E08-E2167CAB6238}" sibTransId="{DE114EE7-06D4-48A5-8C7D-A87B76EBF9C2}"/>
    <dgm:cxn modelId="{1D6D3ABD-46A4-4F1C-B358-50862C397BB2}" type="presParOf" srcId="{77FC5EDC-2240-47D6-8F2C-D85EE2C02C7D}" destId="{BCC81635-7659-4BFB-BEF5-B933B2C5F690}" srcOrd="0" destOrd="0" presId="urn:microsoft.com/office/officeart/2018/2/layout/IconVerticalSolidList"/>
    <dgm:cxn modelId="{09490CAC-1EFF-43DA-814F-24ED9E266E52}" type="presParOf" srcId="{BCC81635-7659-4BFB-BEF5-B933B2C5F690}" destId="{EA239ECA-97F5-4AA1-8021-BD2D8FDFFE02}" srcOrd="0" destOrd="0" presId="urn:microsoft.com/office/officeart/2018/2/layout/IconVerticalSolidList"/>
    <dgm:cxn modelId="{CAAA3A16-ED09-4D0B-9B58-BC2200FBBAD6}" type="presParOf" srcId="{BCC81635-7659-4BFB-BEF5-B933B2C5F690}" destId="{A52E6004-947D-4519-B39E-F80A1855F464}" srcOrd="1" destOrd="0" presId="urn:microsoft.com/office/officeart/2018/2/layout/IconVerticalSolidList"/>
    <dgm:cxn modelId="{E9475343-2831-4200-A8C2-CA6CC52B6A03}" type="presParOf" srcId="{BCC81635-7659-4BFB-BEF5-B933B2C5F690}" destId="{E7F32094-7A5D-461B-B6C5-481D2D1C148F}" srcOrd="2" destOrd="0" presId="urn:microsoft.com/office/officeart/2018/2/layout/IconVerticalSolidList"/>
    <dgm:cxn modelId="{7A14650B-48BD-428D-BFF9-25691E7B0323}" type="presParOf" srcId="{BCC81635-7659-4BFB-BEF5-B933B2C5F690}" destId="{EE57D738-F8C5-4994-8337-EB5036C5BD5B}" srcOrd="3" destOrd="0" presId="urn:microsoft.com/office/officeart/2018/2/layout/IconVerticalSolidList"/>
    <dgm:cxn modelId="{C55C9D97-2823-499D-99D1-609153D52E2B}" type="presParOf" srcId="{77FC5EDC-2240-47D6-8F2C-D85EE2C02C7D}" destId="{AEB58616-C416-42FA-92AE-0B20EE4ACD83}" srcOrd="1" destOrd="0" presId="urn:microsoft.com/office/officeart/2018/2/layout/IconVerticalSolidList"/>
    <dgm:cxn modelId="{A125FE29-530E-4BB4-86C7-0C39B82BB900}" type="presParOf" srcId="{77FC5EDC-2240-47D6-8F2C-D85EE2C02C7D}" destId="{0B096469-6CC5-4678-946E-E1AA66EADEFD}" srcOrd="2" destOrd="0" presId="urn:microsoft.com/office/officeart/2018/2/layout/IconVerticalSolidList"/>
    <dgm:cxn modelId="{E6D908B9-B35F-4323-B2EE-59E5D80F6238}" type="presParOf" srcId="{0B096469-6CC5-4678-946E-E1AA66EADEFD}" destId="{484FE6D5-EB97-4339-B4E7-5AAEF8BB41B4}" srcOrd="0" destOrd="0" presId="urn:microsoft.com/office/officeart/2018/2/layout/IconVerticalSolidList"/>
    <dgm:cxn modelId="{3073DA9E-A43C-4755-B7FB-66F7B5AFB063}" type="presParOf" srcId="{0B096469-6CC5-4678-946E-E1AA66EADEFD}" destId="{1F5369C6-6617-4148-8A8F-9A01A192B87F}" srcOrd="1" destOrd="0" presId="urn:microsoft.com/office/officeart/2018/2/layout/IconVerticalSolidList"/>
    <dgm:cxn modelId="{2450FD12-2DBD-4479-AD98-3648C98E6F63}" type="presParOf" srcId="{0B096469-6CC5-4678-946E-E1AA66EADEFD}" destId="{5A3AF2D9-FFA3-4752-ABAC-1679026AD23D}" srcOrd="2" destOrd="0" presId="urn:microsoft.com/office/officeart/2018/2/layout/IconVerticalSolidList"/>
    <dgm:cxn modelId="{6BB6B062-AC5F-451B-80FE-7AEE1F4CC1D3}" type="presParOf" srcId="{0B096469-6CC5-4678-946E-E1AA66EADEFD}" destId="{88B8509A-E2FB-427C-8415-72E96BFAC42C}" srcOrd="3" destOrd="0" presId="urn:microsoft.com/office/officeart/2018/2/layout/IconVerticalSolidList"/>
    <dgm:cxn modelId="{52779778-ABB2-493B-8A45-2223689D6174}" type="presParOf" srcId="{77FC5EDC-2240-47D6-8F2C-D85EE2C02C7D}" destId="{FEDF2AF1-E1B6-4C8A-AC27-A5ED190E8517}" srcOrd="3" destOrd="0" presId="urn:microsoft.com/office/officeart/2018/2/layout/IconVerticalSolidList"/>
    <dgm:cxn modelId="{5E1BC004-9FE5-4814-B449-144B3E74E27B}" type="presParOf" srcId="{77FC5EDC-2240-47D6-8F2C-D85EE2C02C7D}" destId="{B6EA7C21-1CEB-4117-8B49-668657DD524B}" srcOrd="4" destOrd="0" presId="urn:microsoft.com/office/officeart/2018/2/layout/IconVerticalSolidList"/>
    <dgm:cxn modelId="{8D7B9CB7-8D84-4299-B186-838A207382A5}" type="presParOf" srcId="{B6EA7C21-1CEB-4117-8B49-668657DD524B}" destId="{CC89FF88-65F2-4746-9E04-F790C90BAFF4}" srcOrd="0" destOrd="0" presId="urn:microsoft.com/office/officeart/2018/2/layout/IconVerticalSolidList"/>
    <dgm:cxn modelId="{4D578D9B-2072-4E06-8D80-5652EC992901}" type="presParOf" srcId="{B6EA7C21-1CEB-4117-8B49-668657DD524B}" destId="{1B2136C4-D3B4-4135-A608-5556CBDEBABA}" srcOrd="1" destOrd="0" presId="urn:microsoft.com/office/officeart/2018/2/layout/IconVerticalSolidList"/>
    <dgm:cxn modelId="{7B31891C-6108-4338-BBFB-2B168FE33AAB}" type="presParOf" srcId="{B6EA7C21-1CEB-4117-8B49-668657DD524B}" destId="{977A73B7-34CD-4AE7-B700-C2CBEA1FC018}" srcOrd="2" destOrd="0" presId="urn:microsoft.com/office/officeart/2018/2/layout/IconVerticalSolidList"/>
    <dgm:cxn modelId="{3544196A-B55D-4B38-998F-0C062C27DF74}" type="presParOf" srcId="{B6EA7C21-1CEB-4117-8B49-668657DD524B}" destId="{D978E3ED-C948-4E4D-9F38-EA1ADD6BE8C0}" srcOrd="3" destOrd="0" presId="urn:microsoft.com/office/officeart/2018/2/layout/IconVerticalSolidList"/>
    <dgm:cxn modelId="{4B74A0BE-7115-44E9-A7A5-BBB85FAA0D47}" type="presParOf" srcId="{77FC5EDC-2240-47D6-8F2C-D85EE2C02C7D}" destId="{C2D07C7B-2B79-49D0-ABAF-6882D85DE3C6}" srcOrd="5" destOrd="0" presId="urn:microsoft.com/office/officeart/2018/2/layout/IconVerticalSolidList"/>
    <dgm:cxn modelId="{5843F9BD-8D2D-4A09-B077-22EB8BE26958}" type="presParOf" srcId="{77FC5EDC-2240-47D6-8F2C-D85EE2C02C7D}" destId="{89958489-AEE4-4497-96FD-3B2B1F4A068C}" srcOrd="6" destOrd="0" presId="urn:microsoft.com/office/officeart/2018/2/layout/IconVerticalSolidList"/>
    <dgm:cxn modelId="{0AE4B79F-FCAF-43AA-BA0C-7B2E6658148F}" type="presParOf" srcId="{89958489-AEE4-4497-96FD-3B2B1F4A068C}" destId="{C4B8A773-994A-43B3-A5AC-D56227A476BB}" srcOrd="0" destOrd="0" presId="urn:microsoft.com/office/officeart/2018/2/layout/IconVerticalSolidList"/>
    <dgm:cxn modelId="{B2511C23-7403-48B6-92D0-DB763445ADAE}" type="presParOf" srcId="{89958489-AEE4-4497-96FD-3B2B1F4A068C}" destId="{1EB355B2-BE26-4129-88D3-215B1D5759A8}" srcOrd="1" destOrd="0" presId="urn:microsoft.com/office/officeart/2018/2/layout/IconVerticalSolidList"/>
    <dgm:cxn modelId="{F7EF4255-C21B-4F05-87D0-027A516BD1CE}" type="presParOf" srcId="{89958489-AEE4-4497-96FD-3B2B1F4A068C}" destId="{A6FD2011-77AC-4422-8A95-293908BF0DEA}" srcOrd="2" destOrd="0" presId="urn:microsoft.com/office/officeart/2018/2/layout/IconVerticalSolidList"/>
    <dgm:cxn modelId="{6216800E-E2B8-4BD0-86E3-9857EACE400C}" type="presParOf" srcId="{89958489-AEE4-4497-96FD-3B2B1F4A068C}" destId="{622316C4-014F-48AD-A031-21C36099F1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9ECA-97F5-4AA1-8021-BD2D8FDFFE02}">
      <dsp:nvSpPr>
        <dsp:cNvPr id="0" name=""/>
        <dsp:cNvSpPr/>
      </dsp:nvSpPr>
      <dsp:spPr>
        <a:xfrm>
          <a:off x="0" y="228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E6004-947D-4519-B39E-F80A1855F464}">
      <dsp:nvSpPr>
        <dsp:cNvPr id="0" name=""/>
        <dsp:cNvSpPr/>
      </dsp:nvSpPr>
      <dsp:spPr>
        <a:xfrm>
          <a:off x="349915" y="262549"/>
          <a:ext cx="636209" cy="63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7D738-F8C5-4994-8337-EB5036C5BD5B}">
      <dsp:nvSpPr>
        <dsp:cNvPr id="0" name=""/>
        <dsp:cNvSpPr/>
      </dsp:nvSpPr>
      <dsp:spPr>
        <a:xfrm>
          <a:off x="1336039" y="228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Univers Condensed"/>
            </a:rPr>
            <a:t>Gerência de Obreiros</a:t>
          </a:r>
          <a:endParaRPr lang="pt-BR" sz="2200" kern="1200" dirty="0"/>
        </a:p>
      </dsp:txBody>
      <dsp:txXfrm>
        <a:off x="1336039" y="2282"/>
        <a:ext cx="4835908" cy="1156744"/>
      </dsp:txXfrm>
    </dsp:sp>
    <dsp:sp modelId="{484FE6D5-EB97-4339-B4E7-5AAEF8BB41B4}">
      <dsp:nvSpPr>
        <dsp:cNvPr id="0" name=""/>
        <dsp:cNvSpPr/>
      </dsp:nvSpPr>
      <dsp:spPr>
        <a:xfrm>
          <a:off x="0" y="144821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369C6-6617-4148-8A8F-9A01A192B87F}">
      <dsp:nvSpPr>
        <dsp:cNvPr id="0" name=""/>
        <dsp:cNvSpPr/>
      </dsp:nvSpPr>
      <dsp:spPr>
        <a:xfrm>
          <a:off x="349915" y="1708480"/>
          <a:ext cx="636209" cy="63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8509A-E2FB-427C-8415-72E96BFAC42C}">
      <dsp:nvSpPr>
        <dsp:cNvPr id="0" name=""/>
        <dsp:cNvSpPr/>
      </dsp:nvSpPr>
      <dsp:spPr>
        <a:xfrm>
          <a:off x="1336039" y="144821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rgbClr val="000000"/>
              </a:solidFill>
              <a:latin typeface="Calibri"/>
              <a:cs typeface="Calibri"/>
            </a:rPr>
            <a:t>Gerência de </a:t>
          </a:r>
          <a:r>
            <a:rPr lang="pt-BR" sz="2200" kern="1200" dirty="0">
              <a:latin typeface="Calibri"/>
              <a:cs typeface="Calibri"/>
            </a:rPr>
            <a:t>Eventos</a:t>
          </a:r>
          <a:endParaRPr lang="en-US" sz="2200" kern="1200" dirty="0"/>
        </a:p>
      </dsp:txBody>
      <dsp:txXfrm>
        <a:off x="1336039" y="1448212"/>
        <a:ext cx="4835908" cy="1156744"/>
      </dsp:txXfrm>
    </dsp:sp>
    <dsp:sp modelId="{CC89FF88-65F2-4746-9E04-F790C90BAFF4}">
      <dsp:nvSpPr>
        <dsp:cNvPr id="0" name=""/>
        <dsp:cNvSpPr/>
      </dsp:nvSpPr>
      <dsp:spPr>
        <a:xfrm>
          <a:off x="0" y="289414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136C4-D3B4-4135-A608-5556CBDEBABA}">
      <dsp:nvSpPr>
        <dsp:cNvPr id="0" name=""/>
        <dsp:cNvSpPr/>
      </dsp:nvSpPr>
      <dsp:spPr>
        <a:xfrm>
          <a:off x="349915" y="3154410"/>
          <a:ext cx="636209" cy="63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8E3ED-C948-4E4D-9F38-EA1ADD6BE8C0}">
      <dsp:nvSpPr>
        <dsp:cNvPr id="0" name=""/>
        <dsp:cNvSpPr/>
      </dsp:nvSpPr>
      <dsp:spPr>
        <a:xfrm>
          <a:off x="1336039" y="289414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Gerência de </a:t>
          </a:r>
          <a:r>
            <a:rPr lang="pt-BR" sz="2200" kern="1200" dirty="0">
              <a:latin typeface="Univers Condensed"/>
            </a:rPr>
            <a:t>Escalas</a:t>
          </a:r>
          <a:endParaRPr lang="en-US" sz="2200" kern="1200" dirty="0"/>
        </a:p>
      </dsp:txBody>
      <dsp:txXfrm>
        <a:off x="1336039" y="2894143"/>
        <a:ext cx="4835908" cy="1156744"/>
      </dsp:txXfrm>
    </dsp:sp>
    <dsp:sp modelId="{C4B8A773-994A-43B3-A5AC-D56227A476BB}">
      <dsp:nvSpPr>
        <dsp:cNvPr id="0" name=""/>
        <dsp:cNvSpPr/>
      </dsp:nvSpPr>
      <dsp:spPr>
        <a:xfrm>
          <a:off x="0" y="434007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355B2-BE26-4129-88D3-215B1D5759A8}">
      <dsp:nvSpPr>
        <dsp:cNvPr id="0" name=""/>
        <dsp:cNvSpPr/>
      </dsp:nvSpPr>
      <dsp:spPr>
        <a:xfrm>
          <a:off x="349915" y="4600340"/>
          <a:ext cx="636209" cy="636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316C4-014F-48AD-A031-21C36099F1A5}">
      <dsp:nvSpPr>
        <dsp:cNvPr id="0" name=""/>
        <dsp:cNvSpPr/>
      </dsp:nvSpPr>
      <dsp:spPr>
        <a:xfrm>
          <a:off x="1336039" y="434007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rgbClr val="000000"/>
              </a:solidFill>
              <a:latin typeface="Calibri"/>
              <a:cs typeface="Calibri"/>
            </a:rPr>
            <a:t>Calendário com eventos e escalas</a:t>
          </a:r>
          <a:endParaRPr lang="pt-BR" sz="2200" kern="1200" dirty="0"/>
        </a:p>
      </dsp:txBody>
      <dsp:txXfrm>
        <a:off x="1336039" y="4340073"/>
        <a:ext cx="4835908" cy="115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1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9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5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1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7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2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edule-seven.vercel.ap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14B99-0409-74E2-BE3C-F8DCDEE4C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3" r="19134" b="-3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800" b="1" err="1">
                <a:latin typeface="Times New Roman"/>
                <a:ea typeface="+mj-lt"/>
                <a:cs typeface="+mj-lt"/>
              </a:rPr>
              <a:t>Trabalho</a:t>
            </a:r>
            <a:r>
              <a:rPr lang="de-DE" sz="3800" b="1">
                <a:latin typeface="Times New Roman"/>
                <a:ea typeface="+mj-lt"/>
                <a:cs typeface="+mj-lt"/>
              </a:rPr>
              <a:t> </a:t>
            </a:r>
            <a:r>
              <a:rPr lang="de-DE" sz="3800" b="1" err="1">
                <a:latin typeface="Times New Roman"/>
                <a:ea typeface="+mj-lt"/>
                <a:cs typeface="+mj-lt"/>
              </a:rPr>
              <a:t>Interdisciplinar</a:t>
            </a:r>
            <a:r>
              <a:rPr lang="de-DE" sz="3800" b="1">
                <a:latin typeface="Times New Roman"/>
                <a:ea typeface="+mj-lt"/>
                <a:cs typeface="+mj-lt"/>
              </a:rPr>
              <a:t>: </a:t>
            </a:r>
            <a:r>
              <a:rPr lang="de-DE" sz="3800" b="1" err="1">
                <a:latin typeface="Times New Roman"/>
                <a:ea typeface="+mj-lt"/>
                <a:cs typeface="+mj-lt"/>
              </a:rPr>
              <a:t>Aplicações</a:t>
            </a:r>
            <a:r>
              <a:rPr lang="de-DE" sz="3800" b="1">
                <a:latin typeface="Times New Roman"/>
                <a:ea typeface="+mj-lt"/>
                <a:cs typeface="+mj-lt"/>
              </a:rPr>
              <a:t> </a:t>
            </a:r>
            <a:r>
              <a:rPr lang="de-DE" sz="3800" b="1" err="1">
                <a:latin typeface="Times New Roman"/>
                <a:ea typeface="+mj-lt"/>
                <a:cs typeface="+mj-lt"/>
              </a:rPr>
              <a:t>para</a:t>
            </a:r>
            <a:r>
              <a:rPr lang="de-DE" sz="3800" b="1">
                <a:latin typeface="Times New Roman"/>
                <a:ea typeface="+mj-lt"/>
                <a:cs typeface="+mj-lt"/>
              </a:rPr>
              <a:t> </a:t>
            </a:r>
            <a:r>
              <a:rPr lang="de-DE" sz="3800" b="1" err="1">
                <a:latin typeface="Times New Roman"/>
                <a:ea typeface="+mj-lt"/>
                <a:cs typeface="+mj-lt"/>
              </a:rPr>
              <a:t>Cenários</a:t>
            </a:r>
            <a:r>
              <a:rPr lang="de-DE" sz="3800" b="1">
                <a:latin typeface="Times New Roman"/>
                <a:ea typeface="+mj-lt"/>
                <a:cs typeface="+mj-lt"/>
              </a:rPr>
              <a:t> </a:t>
            </a:r>
            <a:r>
              <a:rPr lang="de-DE" sz="3800" b="1" err="1">
                <a:latin typeface="Times New Roman"/>
                <a:ea typeface="+mj-lt"/>
                <a:cs typeface="+mj-lt"/>
              </a:rPr>
              <a:t>Reais</a:t>
            </a:r>
            <a:endParaRPr lang="pt-BR" sz="3800" err="1">
              <a:latin typeface="Times New Roman"/>
              <a:cs typeface="Times New Roman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de-DE" dirty="0"/>
              <a:t>Church </a:t>
            </a:r>
            <a:r>
              <a:rPr lang="de-DE" dirty="0" err="1"/>
              <a:t>Schedulle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94E92-7578-8BE3-E444-6568DCF9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1A8252-2979-870B-E461-E2177E696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Implementação do ambiente de execução node JS;</a:t>
            </a:r>
          </a:p>
          <a:p>
            <a:r>
              <a:rPr lang="pt-BR" dirty="0">
                <a:ea typeface="+mn-lt"/>
                <a:cs typeface="+mn-lt"/>
              </a:rPr>
              <a:t>Implementação do framework React;</a:t>
            </a:r>
          </a:p>
          <a:p>
            <a:r>
              <a:rPr lang="pt-BR" dirty="0">
                <a:ea typeface="+mn-lt"/>
                <a:cs typeface="+mn-lt"/>
              </a:rPr>
              <a:t>Hospedagem Web;</a:t>
            </a:r>
          </a:p>
          <a:p>
            <a:r>
              <a:rPr lang="pt-BR" dirty="0">
                <a:ea typeface="+mn-lt"/>
                <a:cs typeface="+mn-lt"/>
              </a:rPr>
              <a:t>Implementação da biblioteca </a:t>
            </a:r>
            <a:r>
              <a:rPr lang="pt-BR" dirty="0" err="1">
                <a:ea typeface="+mn-lt"/>
                <a:cs typeface="+mn-lt"/>
              </a:rPr>
              <a:t>Mantine</a:t>
            </a:r>
            <a:r>
              <a:rPr lang="pt-BR" dirty="0">
                <a:ea typeface="+mn-lt"/>
                <a:cs typeface="+mn-lt"/>
              </a:rPr>
              <a:t>;</a:t>
            </a:r>
          </a:p>
          <a:p>
            <a:r>
              <a:rPr lang="pt-BR" dirty="0">
                <a:ea typeface="+mn-lt"/>
                <a:cs typeface="+mn-lt"/>
              </a:rPr>
              <a:t>Implementação do software de autenticação Auth0;</a:t>
            </a:r>
          </a:p>
          <a:p>
            <a:r>
              <a:rPr lang="pt-BR" dirty="0">
                <a:ea typeface="+mn-lt"/>
                <a:cs typeface="+mn-lt"/>
              </a:rPr>
              <a:t>Implementação da biblioteca </a:t>
            </a:r>
            <a:r>
              <a:rPr lang="pt-BR" dirty="0" err="1">
                <a:ea typeface="+mn-lt"/>
                <a:cs typeface="+mn-lt"/>
              </a:rPr>
              <a:t>syncfusion</a:t>
            </a:r>
            <a:r>
              <a:rPr lang="pt-BR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03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F3CA0E-85E8-62DA-FDCD-783AF578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CASOS DE USO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0CEF96-84BE-2B87-1D56-3BADC5BF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9" y="863602"/>
            <a:ext cx="6846342" cy="51347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FBC116C6-EE14-0592-7AB7-16C321E4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" r="14927" b="2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C578B0-FCEE-4191-0A22-C2610F60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Diagrama de Classes</a:t>
            </a:r>
            <a:endParaRPr lang="pt-BR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7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DC4AF-F7EA-2F9C-1335-FC8206E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467600" cy="39137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Vamos ver na prática!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B8FBE-ABBF-6892-F7B8-A922ACCC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4785543"/>
            <a:ext cx="7419975" cy="1005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/>
              <a:t>Link </a:t>
            </a:r>
            <a:r>
              <a:rPr lang="en-US">
                <a:hlinkClick r:id="rId2"/>
              </a:rPr>
              <a:t>Church Schedulle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3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692957-EB5C-4A98-B495-7D058D787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DFE7DF-2727-4F3E-B6CE-8DA0A70F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4481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ço Reservado para Conteúdo 3" descr="React: A comprehensive Guide to Beginners - DEV Community">
            <a:extLst>
              <a:ext uri="{FF2B5EF4-FFF2-40B4-BE49-F238E27FC236}">
                <a16:creationId xmlns:a16="http://schemas.microsoft.com/office/drawing/2014/main" id="{FF457774-9872-20FC-84C3-E1A0619A6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7" r="300" b="2"/>
          <a:stretch/>
        </p:blipFill>
        <p:spPr>
          <a:xfrm>
            <a:off x="-1" y="2665508"/>
            <a:ext cx="4136091" cy="4192494"/>
          </a:xfrm>
          <a:prstGeom prst="rect">
            <a:avLst/>
          </a:prstGeom>
        </p:spPr>
      </p:pic>
      <p:pic>
        <p:nvPicPr>
          <p:cNvPr id="6" name="Imagem 5" descr="JavaScript – Wikipédia, a enciclopédia livre">
            <a:extLst>
              <a:ext uri="{FF2B5EF4-FFF2-40B4-BE49-F238E27FC236}">
                <a16:creationId xmlns:a16="http://schemas.microsoft.com/office/drawing/2014/main" id="{A49E6E50-E4DE-BE70-7326-FCE0FEAB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9" r="-2" b="-2"/>
          <a:stretch/>
        </p:blipFill>
        <p:spPr>
          <a:xfrm>
            <a:off x="4136091" y="2665508"/>
            <a:ext cx="4072218" cy="4192494"/>
          </a:xfrm>
          <a:prstGeom prst="rect">
            <a:avLst/>
          </a:prstGeom>
        </p:spPr>
      </p:pic>
      <p:pic>
        <p:nvPicPr>
          <p:cNvPr id="5" name="Imagem 4" descr="Node.js: Por que e como usar? Várias justificativas! - Blog de TI">
            <a:extLst>
              <a:ext uri="{FF2B5EF4-FFF2-40B4-BE49-F238E27FC236}">
                <a16:creationId xmlns:a16="http://schemas.microsoft.com/office/drawing/2014/main" id="{965530F5-8279-7C7A-A1AB-5A794D1A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6" r="27501" b="-16"/>
          <a:stretch/>
        </p:blipFill>
        <p:spPr>
          <a:xfrm>
            <a:off x="8191500" y="2665507"/>
            <a:ext cx="4000500" cy="41924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46E310-6168-8205-8406-8B3AB940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97" y="909946"/>
            <a:ext cx="10696575" cy="757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Tecnologias utilizadas</a:t>
            </a:r>
          </a:p>
        </p:txBody>
      </p:sp>
    </p:spTree>
    <p:extLst>
      <p:ext uri="{BB962C8B-B14F-4D97-AF65-F5344CB8AC3E}">
        <p14:creationId xmlns:p14="http://schemas.microsoft.com/office/powerpoint/2010/main" val="52640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JavaScript – Wikipédia, a enciclopédia livre">
            <a:extLst>
              <a:ext uri="{FF2B5EF4-FFF2-40B4-BE49-F238E27FC236}">
                <a16:creationId xmlns:a16="http://schemas.microsoft.com/office/drawing/2014/main" id="{C294EF58-E403-5D3A-A838-186D1F21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7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C9B4D9-F93C-E5A7-8185-4D08D98A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50" y="909637"/>
            <a:ext cx="5962630" cy="597135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pt-BR" dirty="0"/>
              <a:t>Vantagens  Javascript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8BFAE-692C-6B62-E5AB-FD4683AAC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bibliotecas</a:t>
            </a:r>
            <a:r>
              <a:rPr lang="en-US" dirty="0"/>
              <a:t> e frameworks </a:t>
            </a:r>
            <a:r>
              <a:rPr lang="en-US" dirty="0" err="1"/>
              <a:t>disponíveis</a:t>
            </a:r>
            <a:r>
              <a:rPr lang="en-US" dirty="0"/>
              <a:t>;</a:t>
            </a:r>
          </a:p>
          <a:p>
            <a:r>
              <a:rPr lang="en-US" dirty="0" err="1"/>
              <a:t>Experiências</a:t>
            </a:r>
            <a:r>
              <a:rPr lang="en-US" dirty="0"/>
              <a:t> </a:t>
            </a:r>
            <a:r>
              <a:rPr lang="en-US" dirty="0" err="1"/>
              <a:t>passadas</a:t>
            </a:r>
            <a:r>
              <a:rPr lang="en-US" dirty="0"/>
              <a:t> da </a:t>
            </a:r>
            <a:r>
              <a:rPr lang="en-US" dirty="0" err="1"/>
              <a:t>equipe</a:t>
            </a:r>
            <a:r>
              <a:rPr lang="en-US" dirty="0"/>
              <a:t>;</a:t>
            </a:r>
          </a:p>
          <a:p>
            <a:r>
              <a:rPr lang="en-US" dirty="0" err="1"/>
              <a:t>Compatibilidade</a:t>
            </a:r>
            <a:r>
              <a:rPr lang="en-US" dirty="0"/>
              <a:t> com browsers;</a:t>
            </a:r>
          </a:p>
          <a:p>
            <a:r>
              <a:rPr lang="en-US" dirty="0" err="1"/>
              <a:t>Integração</a:t>
            </a:r>
            <a:r>
              <a:rPr lang="en-US" dirty="0"/>
              <a:t> Simples.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0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7,400+ Html Stock Videos and Royalty-Free Footage - iStock | Html code, Html  icon, Html file">
            <a:extLst>
              <a:ext uri="{FF2B5EF4-FFF2-40B4-BE49-F238E27FC236}">
                <a16:creationId xmlns:a16="http://schemas.microsoft.com/office/drawing/2014/main" id="{FEBBA655-1B30-5216-598B-12AE5E2EE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5" b="28526"/>
          <a:stretch/>
        </p:blipFill>
        <p:spPr>
          <a:xfrm>
            <a:off x="20" y="2863970"/>
            <a:ext cx="12191980" cy="39940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550D5-73C4-AEAB-4E3B-731455F5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r>
              <a:rPr lang="pt-BR" dirty="0"/>
              <a:t>Front </a:t>
            </a:r>
            <a:r>
              <a:rPr lang="pt-BR" dirty="0" err="1"/>
              <a:t>End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58E598-2DA4-BF42-0BEB-62FE20C6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pt-BR" sz="1400" dirty="0">
                <a:ea typeface="+mn-lt"/>
                <a:cs typeface="+mn-lt"/>
              </a:rPr>
              <a:t>HTML/CSS/</a:t>
            </a:r>
            <a:r>
              <a:rPr lang="pt-BR" sz="1400" dirty="0" err="1">
                <a:ea typeface="+mn-lt"/>
                <a:cs typeface="+mn-lt"/>
              </a:rPr>
              <a:t>Javascript</a:t>
            </a:r>
            <a:endParaRPr lang="pt-BR" sz="1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t-BR" sz="1400" dirty="0"/>
              <a:t>React</a:t>
            </a:r>
          </a:p>
          <a:p>
            <a:pPr>
              <a:lnSpc>
                <a:spcPct val="100000"/>
              </a:lnSpc>
            </a:pPr>
            <a:r>
              <a:rPr lang="pt-BR" sz="1400" dirty="0" err="1"/>
              <a:t>Mantine</a:t>
            </a: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 err="1">
                <a:ea typeface="+mn-lt"/>
                <a:cs typeface="+mn-lt"/>
              </a:rPr>
              <a:t>Syncfusion</a:t>
            </a:r>
            <a:endParaRPr lang="pt-BR" sz="1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t-BR" sz="1400" dirty="0" err="1"/>
              <a:t>NextJS</a:t>
            </a:r>
            <a:endParaRPr lang="pt-BR" sz="1400" dirty="0"/>
          </a:p>
          <a:p>
            <a:pPr>
              <a:lnSpc>
                <a:spcPct val="100000"/>
              </a:lnSpc>
            </a:pPr>
            <a:endParaRPr lang="pt-BR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4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Imagem 3" descr="Backend Imagens – Procure 107,427 fotos, vetores e vídeos | Adobe Stock">
            <a:extLst>
              <a:ext uri="{FF2B5EF4-FFF2-40B4-BE49-F238E27FC236}">
                <a16:creationId xmlns:a16="http://schemas.microsoft.com/office/drawing/2014/main" id="{FEA833CC-BE97-F151-E3E0-1F162697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5" r="-1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BDD8FF-ED0F-60AA-3E94-7D8553A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pt-BR" sz="3600"/>
              <a:t>Back End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4A53D-CFF3-0DAC-BD39-17078F53E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Node.js</a:t>
            </a:r>
          </a:p>
          <a:p>
            <a:r>
              <a:rPr lang="pt-BR" dirty="0"/>
              <a:t>Express</a:t>
            </a:r>
          </a:p>
          <a:p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0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116,500+ Database Stock Photos, Pictures &amp; Royalty-Free Images - iStock |  Data icon, Big data, Infographic">
            <a:extLst>
              <a:ext uri="{FF2B5EF4-FFF2-40B4-BE49-F238E27FC236}">
                <a16:creationId xmlns:a16="http://schemas.microsoft.com/office/drawing/2014/main" id="{07815CDF-5352-D355-FF3D-9626ADED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9" r="9268" b="2"/>
          <a:stretch/>
        </p:blipFill>
        <p:spPr>
          <a:xfrm>
            <a:off x="7306236" y="902448"/>
            <a:ext cx="4085664" cy="50531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CE01D9-6DE6-17F6-4E7A-4ECC5845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151083" cy="1307592"/>
          </a:xfrm>
        </p:spPr>
        <p:txBody>
          <a:bodyPr>
            <a:normAutofit/>
          </a:bodyPr>
          <a:lstStyle/>
          <a:p>
            <a:r>
              <a:rPr lang="pt-BR" dirty="0"/>
              <a:t>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B5B75-3FBD-939E-C3C6-675E743F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19183"/>
            <a:ext cx="6151083" cy="37538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PostgreSQL</a:t>
            </a:r>
          </a:p>
          <a:p>
            <a:r>
              <a:rPr lang="pt-BR" err="1"/>
              <a:t>Vercel</a:t>
            </a:r>
            <a:endParaRPr lang="pt-BR" dirty="0" err="1"/>
          </a:p>
          <a:p>
            <a:r>
              <a:rPr lang="pt-BR" dirty="0" err="1"/>
              <a:t>Postman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5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EA06FA-5D37-0E11-494E-70B8E81A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Segurança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ço Reservado para Conteúdo 3" descr="Auth0: Secure access for everyone. But not just anyone.">
            <a:extLst>
              <a:ext uri="{FF2B5EF4-FFF2-40B4-BE49-F238E27FC236}">
                <a16:creationId xmlns:a16="http://schemas.microsoft.com/office/drawing/2014/main" id="{26178EBA-3ED6-2DB2-A8BF-52760F6B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56125"/>
            <a:ext cx="7353299" cy="33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0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 de camisa branca&#10;&#10;Descrição gerada automaticamente">
            <a:extLst>
              <a:ext uri="{FF2B5EF4-FFF2-40B4-BE49-F238E27FC236}">
                <a16:creationId xmlns:a16="http://schemas.microsoft.com/office/drawing/2014/main" id="{30723D4C-A8CA-BFAD-5D16-62B6F17EE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6" r="7873" b="987"/>
          <a:stretch/>
        </p:blipFill>
        <p:spPr>
          <a:xfrm>
            <a:off x="7307897" y="1950565"/>
            <a:ext cx="1756403" cy="1795250"/>
          </a:xfrm>
          <a:prstGeom prst="flowChartConnector">
            <a:avLst/>
          </a:prstGeom>
        </p:spPr>
      </p:pic>
      <p:pic>
        <p:nvPicPr>
          <p:cNvPr id="9" name="Imagem 8" descr="Grupo de pessoas posando para foto em frente a mesa&#10;&#10;Descrição gerada automaticamente">
            <a:extLst>
              <a:ext uri="{FF2B5EF4-FFF2-40B4-BE49-F238E27FC236}">
                <a16:creationId xmlns:a16="http://schemas.microsoft.com/office/drawing/2014/main" id="{A6F293D9-AAAC-8454-F70D-7CEAB74DF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4" t="21955" r="40900" b="12782"/>
          <a:stretch/>
        </p:blipFill>
        <p:spPr>
          <a:xfrm>
            <a:off x="3301045" y="1954426"/>
            <a:ext cx="1749813" cy="1799888"/>
          </a:xfrm>
          <a:prstGeom prst="flowChartConnector">
            <a:avLst/>
          </a:prstGeom>
        </p:spPr>
      </p:pic>
      <p:pic>
        <p:nvPicPr>
          <p:cNvPr id="11" name="Espaço Reservado para Conteúdo 10" descr="Foto do perfil de Alfredo Luis">
            <a:extLst>
              <a:ext uri="{FF2B5EF4-FFF2-40B4-BE49-F238E27FC236}">
                <a16:creationId xmlns:a16="http://schemas.microsoft.com/office/drawing/2014/main" id="{E61C5A70-79DD-FE9A-15B8-482E2F425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3073" y="4022724"/>
            <a:ext cx="1755882" cy="1746357"/>
          </a:xfrm>
          <a:prstGeom prst="flowChartConnector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AF800B-93B6-2D7B-EC7B-9A012DF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Membros do grupo</a:t>
            </a:r>
          </a:p>
        </p:txBody>
      </p:sp>
      <p:pic>
        <p:nvPicPr>
          <p:cNvPr id="7" name="Imagem 6" descr="David Dias">
            <a:extLst>
              <a:ext uri="{FF2B5EF4-FFF2-40B4-BE49-F238E27FC236}">
                <a16:creationId xmlns:a16="http://schemas.microsoft.com/office/drawing/2014/main" id="{6F541258-C34C-C00F-56F2-A52E51216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626" y="4025083"/>
            <a:ext cx="1752600" cy="1738745"/>
          </a:xfrm>
          <a:prstGeom prst="flowChartConnector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E2C46FC-9513-8975-D923-B3D5CC6E09B7}"/>
              </a:ext>
            </a:extLst>
          </p:cNvPr>
          <p:cNvSpPr txBox="1"/>
          <p:nvPr/>
        </p:nvSpPr>
        <p:spPr>
          <a:xfrm>
            <a:off x="1122218" y="2826328"/>
            <a:ext cx="20920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u="sng" dirty="0"/>
              <a:t>Alfredo </a:t>
            </a:r>
            <a:r>
              <a:rPr lang="pt-BR" b="1" i="1" u="sng" err="1"/>
              <a:t>Luis</a:t>
            </a:r>
            <a:br>
              <a:rPr lang="pt-BR" dirty="0"/>
            </a:br>
            <a:r>
              <a:rPr lang="pt-BR" err="1"/>
              <a:t>Dev</a:t>
            </a:r>
            <a:r>
              <a:rPr lang="pt-BR" dirty="0"/>
              <a:t> </a:t>
            </a:r>
            <a:r>
              <a:rPr lang="pt-BR" err="1"/>
              <a:t>FullStack</a:t>
            </a:r>
            <a:r>
              <a:rPr lang="pt-BR" dirty="0"/>
              <a:t>, </a:t>
            </a:r>
            <a:r>
              <a:rPr lang="pt-BR" err="1"/>
              <a:t>Tester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C7854-4F7E-08A7-D02C-52F2F7D6FE77}"/>
              </a:ext>
            </a:extLst>
          </p:cNvPr>
          <p:cNvSpPr txBox="1"/>
          <p:nvPr/>
        </p:nvSpPr>
        <p:spPr>
          <a:xfrm>
            <a:off x="3131126" y="3754582"/>
            <a:ext cx="20920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u="sng" dirty="0"/>
              <a:t>Bruno Evangelista</a:t>
            </a:r>
            <a:br>
              <a:rPr lang="pt-BR" dirty="0"/>
            </a:br>
            <a:r>
              <a:rPr lang="pt-BR" dirty="0"/>
              <a:t>P.O., DBE e </a:t>
            </a:r>
            <a:r>
              <a:rPr lang="pt-BR" dirty="0" err="1"/>
              <a:t>Dev</a:t>
            </a:r>
            <a:r>
              <a:rPr lang="pt-BR" dirty="0"/>
              <a:t> </a:t>
            </a:r>
            <a:r>
              <a:rPr lang="pt-BR" dirty="0" err="1"/>
              <a:t>BackEnd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D96F44-E1F4-EA8B-27EA-8CFF4E8F6277}"/>
              </a:ext>
            </a:extLst>
          </p:cNvPr>
          <p:cNvSpPr txBox="1"/>
          <p:nvPr/>
        </p:nvSpPr>
        <p:spPr>
          <a:xfrm>
            <a:off x="5112326" y="2770909"/>
            <a:ext cx="20920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u="sng" dirty="0"/>
              <a:t>David Dias</a:t>
            </a:r>
            <a:br>
              <a:rPr lang="pt-BR" dirty="0"/>
            </a:br>
            <a:r>
              <a:rPr lang="pt-BR" dirty="0"/>
              <a:t>Tech </a:t>
            </a:r>
            <a:r>
              <a:rPr lang="pt-BR"/>
              <a:t>Lead, </a:t>
            </a:r>
            <a:r>
              <a:rPr lang="pt-BR" err="1"/>
              <a:t>Dev</a:t>
            </a:r>
            <a:r>
              <a:rPr lang="pt-BR"/>
              <a:t> </a:t>
            </a:r>
          </a:p>
          <a:p>
            <a:pPr algn="ctr"/>
            <a:r>
              <a:rPr lang="pt-BR" dirty="0" err="1"/>
              <a:t>FrontEnd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B53D8A-8E94-6D0D-8B5E-17D63E63F134}"/>
              </a:ext>
            </a:extLst>
          </p:cNvPr>
          <p:cNvSpPr txBox="1"/>
          <p:nvPr/>
        </p:nvSpPr>
        <p:spPr>
          <a:xfrm>
            <a:off x="7148943" y="3754581"/>
            <a:ext cx="20920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u="sng" dirty="0"/>
              <a:t>Vinicius Salles</a:t>
            </a:r>
            <a:br>
              <a:rPr lang="pt-BR" dirty="0"/>
            </a:br>
            <a:r>
              <a:rPr lang="pt-BR" dirty="0"/>
              <a:t>Especialista em segurança, </a:t>
            </a:r>
            <a:r>
              <a:rPr lang="pt-BR" dirty="0" err="1"/>
              <a:t>Dev</a:t>
            </a:r>
            <a:r>
              <a:rPr lang="pt-BR" dirty="0"/>
              <a:t> </a:t>
            </a:r>
            <a:r>
              <a:rPr lang="pt-BR" dirty="0" err="1"/>
              <a:t>Backend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6D7540-5E0C-1D12-9D14-C40597EAF154}"/>
              </a:ext>
            </a:extLst>
          </p:cNvPr>
          <p:cNvSpPr txBox="1"/>
          <p:nvPr/>
        </p:nvSpPr>
        <p:spPr>
          <a:xfrm>
            <a:off x="9240979" y="2770908"/>
            <a:ext cx="20920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i="1" u="sng" dirty="0"/>
              <a:t>Victor Rafael</a:t>
            </a:r>
            <a:br>
              <a:rPr lang="pt-BR" b="1" i="1" u="sng" dirty="0"/>
            </a:br>
            <a:br>
              <a:rPr lang="pt-BR" b="1" i="1" u="sng" dirty="0"/>
            </a:br>
            <a:r>
              <a:rPr lang="pt-BR" dirty="0"/>
              <a:t>Designer</a:t>
            </a:r>
            <a:endParaRPr lang="pt-BR" b="1" i="1" u="sng" dirty="0" err="1"/>
          </a:p>
        </p:txBody>
      </p:sp>
      <p:pic>
        <p:nvPicPr>
          <p:cNvPr id="3" name="Imagem 2" descr="Homem posando para foto em frente a praia&#10;&#10;Descrição gerada automaticamente">
            <a:extLst>
              <a:ext uri="{FF2B5EF4-FFF2-40B4-BE49-F238E27FC236}">
                <a16:creationId xmlns:a16="http://schemas.microsoft.com/office/drawing/2014/main" id="{8A81525F-C3A7-D2C1-6ADC-D1C0F9A1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4019550"/>
            <a:ext cx="1743075" cy="174307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79195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81123-E2D3-5CBC-D33E-9814433E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 Especiais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6262DE-63BF-0CBE-5FF0-71F7E44F0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Professoras Michelle </a:t>
            </a:r>
            <a:r>
              <a:rPr lang="pt-BR" dirty="0" err="1"/>
              <a:t>Hanne</a:t>
            </a:r>
            <a:r>
              <a:rPr lang="pt-BR" dirty="0"/>
              <a:t> e Eveline Alonso</a:t>
            </a:r>
          </a:p>
          <a:p>
            <a:r>
              <a:rPr lang="pt-BR" dirty="0"/>
              <a:t>Líderes Aroldo, Ezequiel e </a:t>
            </a:r>
            <a:r>
              <a:rPr lang="pt-BR" dirty="0" err="1"/>
              <a:t>Julio</a:t>
            </a:r>
          </a:p>
          <a:p>
            <a:r>
              <a:rPr lang="pt-BR" dirty="0"/>
              <a:t>Pastor Clébio Torres</a:t>
            </a:r>
          </a:p>
          <a:p>
            <a:r>
              <a:rPr lang="pt-BR" dirty="0"/>
              <a:t>Igreja Batista Betel</a:t>
            </a:r>
          </a:p>
          <a:p>
            <a:r>
              <a:rPr lang="pt-BR" dirty="0"/>
              <a:t>Colegas da PUC Minas</a:t>
            </a:r>
          </a:p>
        </p:txBody>
      </p:sp>
    </p:spTree>
    <p:extLst>
      <p:ext uri="{BB962C8B-B14F-4D97-AF65-F5344CB8AC3E}">
        <p14:creationId xmlns:p14="http://schemas.microsoft.com/office/powerpoint/2010/main" val="123610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E5CA2E9-E81B-17E3-56EF-128DA6482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r="13166" b="-1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13BF7C-AD77-0CF8-D4F6-E3E8F1ED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800"/>
              <a:t>Nosso cliente:</a:t>
            </a:r>
            <a:br>
              <a:rPr lang="pt-BR" sz="2800"/>
            </a:br>
            <a:r>
              <a:rPr lang="pt-BR" sz="2800"/>
              <a:t>Igreja Batista Betel do Flamengo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9E73E5-1F1C-4C2D-2926-76A1F842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Igreja</a:t>
            </a:r>
            <a:r>
              <a:rPr lang="en-US" dirty="0"/>
              <a:t> que segue a </a:t>
            </a:r>
            <a:r>
              <a:rPr lang="en-US" dirty="0" err="1"/>
              <a:t>denominação</a:t>
            </a:r>
            <a:r>
              <a:rPr lang="en-US" dirty="0"/>
              <a:t> Batista do </a:t>
            </a:r>
            <a:r>
              <a:rPr lang="en-US" dirty="0" err="1"/>
              <a:t>Cristianismo</a:t>
            </a:r>
            <a:r>
              <a:rPr lang="en-US" dirty="0"/>
              <a:t>;</a:t>
            </a:r>
          </a:p>
          <a:p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 500 </a:t>
            </a:r>
            <a:r>
              <a:rPr lang="en-US" dirty="0" err="1"/>
              <a:t>membros</a:t>
            </a:r>
            <a:r>
              <a:rPr lang="en-US" dirty="0"/>
              <a:t> </a:t>
            </a: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igreja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e </a:t>
            </a:r>
            <a:r>
              <a:rPr lang="en-US" dirty="0" err="1"/>
              <a:t>filiais</a:t>
            </a:r>
            <a:r>
              <a:rPr lang="en-US" dirty="0"/>
              <a:t>;</a:t>
            </a:r>
          </a:p>
          <a:p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 60 </a:t>
            </a:r>
            <a:r>
              <a:rPr lang="en-US" dirty="0" err="1"/>
              <a:t>obreiros</a:t>
            </a:r>
            <a:r>
              <a:rPr lang="en-US" dirty="0"/>
              <a:t> e 5 </a:t>
            </a:r>
            <a:r>
              <a:rPr lang="en-US" dirty="0" err="1"/>
              <a:t>pastores</a:t>
            </a:r>
            <a:r>
              <a:rPr lang="en-US" dirty="0"/>
              <a:t> operando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igreja</a:t>
            </a:r>
            <a:r>
              <a:rPr lang="en-US" dirty="0"/>
              <a:t> </a:t>
            </a:r>
            <a:r>
              <a:rPr lang="en-US" dirty="0" err="1"/>
              <a:t>matriz</a:t>
            </a:r>
            <a:r>
              <a:rPr lang="en-US" dirty="0"/>
              <a:t>;</a:t>
            </a:r>
          </a:p>
          <a:p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equipes </a:t>
            </a:r>
            <a:r>
              <a:rPr lang="en-US" dirty="0" err="1"/>
              <a:t>chamadas</a:t>
            </a:r>
            <a:r>
              <a:rPr lang="en-US" dirty="0"/>
              <a:t> de </a:t>
            </a:r>
            <a:r>
              <a:rPr lang="en-US" dirty="0" err="1"/>
              <a:t>ministérios</a:t>
            </a:r>
            <a:r>
              <a:rPr lang="en-US" dirty="0"/>
              <a:t>. Mas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 </a:t>
            </a:r>
            <a:r>
              <a:rPr lang="en-US" dirty="0" err="1"/>
              <a:t>Diaconia</a:t>
            </a:r>
            <a:r>
              <a:rPr lang="en-US" dirty="0"/>
              <a:t>, </a:t>
            </a:r>
            <a:r>
              <a:rPr lang="en-US" dirty="0" err="1"/>
              <a:t>Louvor</a:t>
            </a:r>
            <a:r>
              <a:rPr lang="en-US" dirty="0"/>
              <a:t> e a </a:t>
            </a:r>
            <a:r>
              <a:rPr lang="en-US" dirty="0" err="1"/>
              <a:t>Mídia</a:t>
            </a:r>
            <a:r>
              <a:rPr lang="en-US" dirty="0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1,100+ Hierarchy Stock Videos and Royalty-Free Footage - iStock | Hierarchy  infographic, Pyramid, Org chart">
            <a:extLst>
              <a:ext uri="{FF2B5EF4-FFF2-40B4-BE49-F238E27FC236}">
                <a16:creationId xmlns:a16="http://schemas.microsoft.com/office/drawing/2014/main" id="{9DE0CD13-D435-84BE-537E-385B50C32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6" r="22858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8EAAB6-5F03-D1B9-471A-2537C386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pt-BR" dirty="0"/>
              <a:t>Estrutura da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38A6A7-19CF-FD8A-D1C5-0D5D017A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Cada ministério tem uma função especifica na igreja;</a:t>
            </a:r>
          </a:p>
          <a:p>
            <a:r>
              <a:rPr lang="pt-BR" dirty="0"/>
              <a:t>Cada ministério tem um líder;</a:t>
            </a:r>
          </a:p>
          <a:p>
            <a:r>
              <a:rPr lang="pt-BR" dirty="0"/>
              <a:t>Obreiros são aqueles que fazem parte de um ministério;</a:t>
            </a:r>
          </a:p>
          <a:p>
            <a:r>
              <a:rPr lang="pt-BR" dirty="0"/>
              <a:t>O líder cria mensalmente as escalas, designando funções para os obreiros a cada evento na igreja.</a:t>
            </a:r>
          </a:p>
          <a:p>
            <a:endParaRPr lang="pt-B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71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0B028-47A0-7BA2-1B93-B585ECFE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E45D5B11-32D8-14E6-863E-7A7324758747}"/>
              </a:ext>
            </a:extLst>
          </p:cNvPr>
          <p:cNvSpPr txBox="1"/>
          <p:nvPr/>
        </p:nvSpPr>
        <p:spPr>
          <a:xfrm>
            <a:off x="1676400" y="4095750"/>
            <a:ext cx="2743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300" dirty="0"/>
              <a:t>Obreiros podem fazer parte de 2 ou mais ministérios, podendo ser escalados em duas funções no mesmo evento.</a:t>
            </a:r>
            <a:endParaRPr lang="pt-BR" dirty="0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26465859-7090-14DE-FF19-D996DE1A82B9}"/>
              </a:ext>
            </a:extLst>
          </p:cNvPr>
          <p:cNvSpPr txBox="1"/>
          <p:nvPr/>
        </p:nvSpPr>
        <p:spPr>
          <a:xfrm>
            <a:off x="4724400" y="409574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300" dirty="0">
                <a:ea typeface="+mn-lt"/>
                <a:cs typeface="+mn-lt"/>
              </a:rPr>
              <a:t>Ministérios não tem conhecimento da escala de outros ministérios.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A15C3B9D-B484-F18F-006B-D2E6F733433A}"/>
              </a:ext>
            </a:extLst>
          </p:cNvPr>
          <p:cNvSpPr txBox="1"/>
          <p:nvPr/>
        </p:nvSpPr>
        <p:spPr>
          <a:xfrm>
            <a:off x="7772400" y="4095750"/>
            <a:ext cx="2743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300" dirty="0"/>
              <a:t>A escala oficial é inflexível​. Alterações na escala são feitas informalmente e não são registradas.</a:t>
            </a:r>
          </a:p>
        </p:txBody>
      </p:sp>
      <p:pic>
        <p:nvPicPr>
          <p:cNvPr id="247" name="Imagem 246">
            <a:extLst>
              <a:ext uri="{FF2B5EF4-FFF2-40B4-BE49-F238E27FC236}">
                <a16:creationId xmlns:a16="http://schemas.microsoft.com/office/drawing/2014/main" id="{E55523CA-B114-8249-5B3B-717A12C3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75" y="1714500"/>
            <a:ext cx="1924050" cy="1924050"/>
          </a:xfrm>
          <a:prstGeom prst="rect">
            <a:avLst/>
          </a:prstGeom>
        </p:spPr>
      </p:pic>
      <p:pic>
        <p:nvPicPr>
          <p:cNvPr id="249" name="Imagem 248">
            <a:extLst>
              <a:ext uri="{FF2B5EF4-FFF2-40B4-BE49-F238E27FC236}">
                <a16:creationId xmlns:a16="http://schemas.microsoft.com/office/drawing/2014/main" id="{3E36534F-7B6B-1F13-D69B-FBC1203B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914525"/>
            <a:ext cx="1819275" cy="1819275"/>
          </a:xfrm>
          <a:prstGeom prst="rect">
            <a:avLst/>
          </a:prstGeom>
        </p:spPr>
      </p:pic>
      <p:pic>
        <p:nvPicPr>
          <p:cNvPr id="251" name="Imagem 250">
            <a:extLst>
              <a:ext uri="{FF2B5EF4-FFF2-40B4-BE49-F238E27FC236}">
                <a16:creationId xmlns:a16="http://schemas.microsoft.com/office/drawing/2014/main" id="{B1657B7F-1A62-6171-551E-AFBB2243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1962150"/>
            <a:ext cx="1819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âmpada em tela de fundo amarela com cabo e feixes de luz traçados">
            <a:extLst>
              <a:ext uri="{FF2B5EF4-FFF2-40B4-BE49-F238E27FC236}">
                <a16:creationId xmlns:a16="http://schemas.microsoft.com/office/drawing/2014/main" id="{AF05A976-799F-1BC8-20B1-3E45AF2FF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5" r="7920" b="3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7AFC69-0BD2-A385-3F7A-F48EE48D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Solução, o </a:t>
            </a:r>
            <a:r>
              <a:rPr lang="pt-BR" dirty="0" err="1"/>
              <a:t>church</a:t>
            </a:r>
            <a:r>
              <a:rPr lang="pt-BR" dirty="0"/>
              <a:t> </a:t>
            </a:r>
            <a:r>
              <a:rPr lang="pt-BR" dirty="0" err="1"/>
              <a:t>Schedulle</a:t>
            </a:r>
            <a:endParaRPr lang="pt-BR" err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086C4D-2534-BD90-D298-83A2C2DC4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/>
              <a:t>Um software capaz de:</a:t>
            </a:r>
          </a:p>
          <a:p>
            <a:r>
              <a:rPr lang="pt-BR" dirty="0"/>
              <a:t>Gerenciar escalas de maneira flexível;</a:t>
            </a:r>
          </a:p>
          <a:p>
            <a:r>
              <a:rPr lang="pt-BR" dirty="0"/>
              <a:t>Armazenar dados sobre eventos;</a:t>
            </a:r>
          </a:p>
          <a:p>
            <a:r>
              <a:rPr lang="pt-BR" dirty="0"/>
              <a:t>Ter uma visualização acessível para todos os obreiros da igreja.</a:t>
            </a:r>
          </a:p>
          <a:p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511415-3F7D-3E3E-D18F-DC176E374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2" t="15457" r="14662" b="19672"/>
          <a:stretch/>
        </p:blipFill>
        <p:spPr>
          <a:xfrm>
            <a:off x="701503" y="4352324"/>
            <a:ext cx="1525561" cy="1588620"/>
          </a:xfrm>
          <a:prstGeom prst="flowChartConnector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575CE1-6E6C-88EA-948E-36FCAFAC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Stakeholders</a:t>
            </a:r>
          </a:p>
        </p:txBody>
      </p:sp>
      <p:pic>
        <p:nvPicPr>
          <p:cNvPr id="4" name="Espaço Reservado para Conteúdo 3" descr="Homem segurando um violão&#10;&#10;Descrição gerada automaticamente">
            <a:extLst>
              <a:ext uri="{FF2B5EF4-FFF2-40B4-BE49-F238E27FC236}">
                <a16:creationId xmlns:a16="http://schemas.microsoft.com/office/drawing/2014/main" id="{B54A1269-95C1-033B-DC84-5590EF68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177" t="3755" r="35033" b="52441"/>
          <a:stretch/>
        </p:blipFill>
        <p:spPr>
          <a:xfrm>
            <a:off x="703514" y="1842668"/>
            <a:ext cx="1521680" cy="1583650"/>
          </a:xfrm>
          <a:prstGeom prst="flowChartConnector">
            <a:avLst/>
          </a:prstGeom>
        </p:spPr>
      </p:pic>
      <p:pic>
        <p:nvPicPr>
          <p:cNvPr id="5" name="Imagem 4" descr="Homem jogando vídeo game&#10;&#10;Descrição gerada automaticamente">
            <a:extLst>
              <a:ext uri="{FF2B5EF4-FFF2-40B4-BE49-F238E27FC236}">
                <a16:creationId xmlns:a16="http://schemas.microsoft.com/office/drawing/2014/main" id="{5122B24E-FE52-982E-AE84-2906D7183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4" t="505" r="18545" b="11111"/>
          <a:stretch/>
        </p:blipFill>
        <p:spPr>
          <a:xfrm>
            <a:off x="5337346" y="1839547"/>
            <a:ext cx="1524004" cy="1592806"/>
          </a:xfrm>
          <a:prstGeom prst="flowChartConnector">
            <a:avLst/>
          </a:prstGeom>
        </p:spPr>
      </p:pic>
      <p:pic>
        <p:nvPicPr>
          <p:cNvPr id="6" name="Imagem 5" descr="Homem de terno e gravata falando no microfone&#10;&#10;Descrição gerada automaticamente">
            <a:extLst>
              <a:ext uri="{FF2B5EF4-FFF2-40B4-BE49-F238E27FC236}">
                <a16:creationId xmlns:a16="http://schemas.microsoft.com/office/drawing/2014/main" id="{75CA5762-18DD-05B4-21E5-EE6622F9DD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53" r="22931" b="-254"/>
          <a:stretch/>
        </p:blipFill>
        <p:spPr>
          <a:xfrm>
            <a:off x="5281226" y="4359289"/>
            <a:ext cx="1517830" cy="1582607"/>
          </a:xfrm>
          <a:prstGeom prst="flowChartConnector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9B57E4-0274-1647-7D42-6250A6DC6249}"/>
              </a:ext>
            </a:extLst>
          </p:cNvPr>
          <p:cNvSpPr txBox="1"/>
          <p:nvPr/>
        </p:nvSpPr>
        <p:spPr>
          <a:xfrm>
            <a:off x="2228850" y="18478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Líder</a:t>
            </a:r>
            <a:r>
              <a:rPr lang="en-US" dirty="0"/>
              <a:t> da </a:t>
            </a:r>
            <a:r>
              <a:rPr lang="en-US" dirty="0" err="1"/>
              <a:t>Diaconia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F4744-B8E1-3C44-1EAA-96996365D723}"/>
              </a:ext>
            </a:extLst>
          </p:cNvPr>
          <p:cNvSpPr txBox="1"/>
          <p:nvPr/>
        </p:nvSpPr>
        <p:spPr>
          <a:xfrm>
            <a:off x="2228850" y="221932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A </a:t>
            </a:r>
            <a:r>
              <a:rPr lang="en-US" sz="1200" dirty="0" err="1">
                <a:ea typeface="+mn-lt"/>
                <a:cs typeface="+mn-lt"/>
              </a:rPr>
              <a:t>diaconia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enfrenta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alta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rotatividade</a:t>
            </a:r>
            <a:r>
              <a:rPr lang="en-US" sz="1200" dirty="0">
                <a:ea typeface="+mn-lt"/>
                <a:cs typeface="+mn-lt"/>
              </a:rPr>
              <a:t>, mas </a:t>
            </a:r>
            <a:r>
              <a:rPr lang="en-US" sz="1200" dirty="0" err="1">
                <a:ea typeface="+mn-lt"/>
                <a:cs typeface="+mn-lt"/>
              </a:rPr>
              <a:t>mantém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organização</a:t>
            </a:r>
            <a:r>
              <a:rPr lang="en-US" sz="1200" dirty="0">
                <a:ea typeface="+mn-lt"/>
                <a:cs typeface="+mn-lt"/>
              </a:rPr>
              <a:t> e </a:t>
            </a:r>
            <a:r>
              <a:rPr lang="en-US" sz="1200" dirty="0" err="1">
                <a:ea typeface="+mn-lt"/>
                <a:cs typeface="+mn-lt"/>
              </a:rPr>
              <a:t>disciplina</a:t>
            </a:r>
            <a:r>
              <a:rPr lang="en-US" sz="1200" dirty="0">
                <a:ea typeface="+mn-lt"/>
                <a:cs typeface="+mn-lt"/>
              </a:rPr>
              <a:t>. Um software de </a:t>
            </a:r>
            <a:r>
              <a:rPr lang="en-US" sz="1200" dirty="0" err="1">
                <a:ea typeface="+mn-lt"/>
                <a:cs typeface="+mn-lt"/>
              </a:rPr>
              <a:t>gestão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dirty="0" err="1">
                <a:ea typeface="+mn-lt"/>
                <a:cs typeface="+mn-lt"/>
              </a:rPr>
              <a:t>escalas</a:t>
            </a:r>
            <a:r>
              <a:rPr lang="en-US" sz="1200" dirty="0">
                <a:ea typeface="+mn-lt"/>
                <a:cs typeface="+mn-lt"/>
              </a:rPr>
              <a:t> e </a:t>
            </a:r>
            <a:r>
              <a:rPr lang="en-US" sz="1200" dirty="0" err="1">
                <a:ea typeface="+mn-lt"/>
                <a:cs typeface="+mn-lt"/>
              </a:rPr>
              <a:t>funções</a:t>
            </a:r>
            <a:r>
              <a:rPr lang="en-US" sz="1200" dirty="0">
                <a:ea typeface="+mn-lt"/>
                <a:cs typeface="+mn-lt"/>
              </a:rPr>
              <a:t> seria de </a:t>
            </a:r>
            <a:r>
              <a:rPr lang="en-US" sz="1200" dirty="0" err="1">
                <a:ea typeface="+mn-lt"/>
                <a:cs typeface="+mn-lt"/>
              </a:rPr>
              <a:t>grande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utilidade</a:t>
            </a:r>
            <a:endParaRPr lang="en-US" sz="1200" dirty="0" err="1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B3D8F9-15E0-0E90-1A14-AEDC1B6A8B12}"/>
              </a:ext>
            </a:extLst>
          </p:cNvPr>
          <p:cNvSpPr txBox="1"/>
          <p:nvPr/>
        </p:nvSpPr>
        <p:spPr>
          <a:xfrm>
            <a:off x="2228850" y="4362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Líder</a:t>
            </a:r>
            <a:r>
              <a:rPr lang="en-US" dirty="0"/>
              <a:t> do </a:t>
            </a:r>
            <a:r>
              <a:rPr lang="en-US" dirty="0" err="1"/>
              <a:t>Louvor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5E6F16-1CF1-5ECC-05CC-EBB0A1C2FF93}"/>
              </a:ext>
            </a:extLst>
          </p:cNvPr>
          <p:cNvSpPr txBox="1"/>
          <p:nvPr/>
        </p:nvSpPr>
        <p:spPr>
          <a:xfrm>
            <a:off x="2228850" y="473392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O </a:t>
            </a:r>
            <a:r>
              <a:rPr lang="en-US" sz="1200" dirty="0" err="1">
                <a:ea typeface="+mn-lt"/>
                <a:cs typeface="+mn-lt"/>
              </a:rPr>
              <a:t>Ministério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dirty="0" err="1">
                <a:ea typeface="+mn-lt"/>
                <a:cs typeface="+mn-lt"/>
              </a:rPr>
              <a:t>Louvor</a:t>
            </a:r>
            <a:r>
              <a:rPr lang="en-US" sz="1200" dirty="0">
                <a:ea typeface="+mn-lt"/>
                <a:cs typeface="+mn-lt"/>
              </a:rPr>
              <a:t> da </a:t>
            </a:r>
            <a:r>
              <a:rPr lang="en-US" sz="1200" dirty="0" err="1">
                <a:ea typeface="+mn-lt"/>
                <a:cs typeface="+mn-lt"/>
              </a:rPr>
              <a:t>Igreja</a:t>
            </a:r>
            <a:r>
              <a:rPr lang="en-US" sz="1200" dirty="0">
                <a:ea typeface="+mn-lt"/>
                <a:cs typeface="+mn-lt"/>
              </a:rPr>
              <a:t> Betel, com 40 </a:t>
            </a:r>
            <a:r>
              <a:rPr lang="en-US" sz="1200" dirty="0" err="1">
                <a:ea typeface="+mn-lt"/>
                <a:cs typeface="+mn-lt"/>
              </a:rPr>
              <a:t>obreiros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enfrenta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dificuldades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na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organização</a:t>
            </a:r>
            <a:r>
              <a:rPr lang="en-US" sz="1200" dirty="0">
                <a:ea typeface="+mn-lt"/>
                <a:cs typeface="+mn-lt"/>
              </a:rPr>
              <a:t> das </a:t>
            </a:r>
            <a:r>
              <a:rPr lang="en-US" sz="1200" dirty="0" err="1">
                <a:ea typeface="+mn-lt"/>
                <a:cs typeface="+mn-lt"/>
              </a:rPr>
              <a:t>escalas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devido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ao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serviço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múltiplos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ministérios</a:t>
            </a:r>
            <a:r>
              <a:rPr lang="en-US" sz="1200" dirty="0">
                <a:ea typeface="+mn-lt"/>
                <a:cs typeface="+mn-lt"/>
              </a:rPr>
              <a:t>. Uma ferramenta de </a:t>
            </a:r>
            <a:r>
              <a:rPr lang="en-US" sz="1200" dirty="0" err="1">
                <a:ea typeface="+mn-lt"/>
                <a:cs typeface="+mn-lt"/>
              </a:rPr>
              <a:t>gestão</a:t>
            </a:r>
            <a:r>
              <a:rPr lang="en-US" sz="1200" dirty="0">
                <a:ea typeface="+mn-lt"/>
                <a:cs typeface="+mn-lt"/>
              </a:rPr>
              <a:t> individual e </a:t>
            </a:r>
            <a:r>
              <a:rPr lang="en-US" sz="1200" dirty="0" err="1">
                <a:ea typeface="+mn-lt"/>
                <a:cs typeface="+mn-lt"/>
              </a:rPr>
              <a:t>em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massa</a:t>
            </a:r>
            <a:r>
              <a:rPr lang="en-US" sz="1200" dirty="0">
                <a:ea typeface="+mn-lt"/>
                <a:cs typeface="+mn-lt"/>
              </a:rPr>
              <a:t> seria ideal.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5303DE-51CE-9C10-34E9-9F827995808F}"/>
              </a:ext>
            </a:extLst>
          </p:cNvPr>
          <p:cNvSpPr txBox="1"/>
          <p:nvPr/>
        </p:nvSpPr>
        <p:spPr>
          <a:xfrm>
            <a:off x="6858000" y="18383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Líder</a:t>
            </a:r>
            <a:r>
              <a:rPr lang="en-US" dirty="0"/>
              <a:t> da </a:t>
            </a:r>
            <a:r>
              <a:rPr lang="en-US" dirty="0" err="1"/>
              <a:t>Mídia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8DED91-7A32-E4E2-E8A3-F3BFFD5132FA}"/>
              </a:ext>
            </a:extLst>
          </p:cNvPr>
          <p:cNvSpPr txBox="1"/>
          <p:nvPr/>
        </p:nvSpPr>
        <p:spPr>
          <a:xfrm>
            <a:off x="6858000" y="221932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O </a:t>
            </a:r>
            <a:r>
              <a:rPr lang="en-US" sz="1200" dirty="0" err="1">
                <a:ea typeface="+mn-lt"/>
                <a:cs typeface="+mn-lt"/>
              </a:rPr>
              <a:t>Ministério</a:t>
            </a:r>
            <a:r>
              <a:rPr lang="en-US" sz="1200" dirty="0">
                <a:ea typeface="+mn-lt"/>
                <a:cs typeface="+mn-lt"/>
              </a:rPr>
              <a:t> da </a:t>
            </a:r>
            <a:r>
              <a:rPr lang="en-US" sz="1200" dirty="0" err="1">
                <a:ea typeface="+mn-lt"/>
                <a:cs typeface="+mn-lt"/>
              </a:rPr>
              <a:t>Mídia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cresce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rapidamente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exigindo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atualizações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frequentes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na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lista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dirty="0" err="1">
                <a:ea typeface="+mn-lt"/>
                <a:cs typeface="+mn-lt"/>
              </a:rPr>
              <a:t>obreiros</a:t>
            </a:r>
            <a:r>
              <a:rPr lang="en-US" sz="1200" dirty="0">
                <a:ea typeface="+mn-lt"/>
                <a:cs typeface="+mn-lt"/>
              </a:rPr>
              <a:t> e </a:t>
            </a:r>
            <a:r>
              <a:rPr lang="en-US" sz="1200" dirty="0" err="1">
                <a:ea typeface="+mn-lt"/>
                <a:cs typeface="+mn-lt"/>
              </a:rPr>
              <a:t>treinamentos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constantes</a:t>
            </a:r>
            <a:r>
              <a:rPr lang="en-US" sz="1200" dirty="0">
                <a:ea typeface="+mn-lt"/>
                <a:cs typeface="+mn-lt"/>
              </a:rPr>
              <a:t> para </a:t>
            </a:r>
            <a:r>
              <a:rPr lang="en-US" sz="1200" dirty="0" err="1">
                <a:ea typeface="+mn-lt"/>
                <a:cs typeface="+mn-lt"/>
              </a:rPr>
              <a:t>evitar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conflitos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dirty="0" err="1">
                <a:ea typeface="+mn-lt"/>
                <a:cs typeface="+mn-lt"/>
              </a:rPr>
              <a:t>escala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diferentes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funções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 err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F1D1E1-671C-52F1-DFAA-335D8220BE49}"/>
              </a:ext>
            </a:extLst>
          </p:cNvPr>
          <p:cNvSpPr txBox="1"/>
          <p:nvPr/>
        </p:nvSpPr>
        <p:spPr>
          <a:xfrm>
            <a:off x="6858000" y="4362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Gabinete</a:t>
            </a:r>
            <a:r>
              <a:rPr lang="en-US" dirty="0"/>
              <a:t> Pastoral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E54DBF-2D50-896C-8F52-576910A72E5F}"/>
              </a:ext>
            </a:extLst>
          </p:cNvPr>
          <p:cNvSpPr txBox="1"/>
          <p:nvPr/>
        </p:nvSpPr>
        <p:spPr>
          <a:xfrm>
            <a:off x="6858000" y="473392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Sendo um </a:t>
            </a:r>
            <a:r>
              <a:rPr lang="en-US" sz="1200" dirty="0" err="1">
                <a:ea typeface="+mn-lt"/>
                <a:cs typeface="+mn-lt"/>
              </a:rPr>
              <a:t>coordenador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geral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dirty="0" err="1">
                <a:ea typeface="+mn-lt"/>
                <a:cs typeface="+mn-lt"/>
              </a:rPr>
              <a:t>todos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os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ministérios</a:t>
            </a:r>
            <a:r>
              <a:rPr lang="en-US" sz="1200" dirty="0">
                <a:ea typeface="+mn-lt"/>
                <a:cs typeface="+mn-lt"/>
              </a:rPr>
              <a:t>, o </a:t>
            </a:r>
            <a:r>
              <a:rPr lang="en-US" sz="1200" dirty="0" err="1">
                <a:ea typeface="+mn-lt"/>
                <a:cs typeface="+mn-lt"/>
              </a:rPr>
              <a:t>gabinete</a:t>
            </a:r>
            <a:r>
              <a:rPr lang="en-US" sz="1200" dirty="0">
                <a:ea typeface="+mn-lt"/>
                <a:cs typeface="+mn-lt"/>
              </a:rPr>
              <a:t> é </a:t>
            </a:r>
            <a:r>
              <a:rPr lang="en-US" sz="1200" dirty="0" err="1">
                <a:ea typeface="+mn-lt"/>
                <a:cs typeface="+mn-lt"/>
              </a:rPr>
              <a:t>quem</a:t>
            </a:r>
            <a:r>
              <a:rPr lang="en-US" sz="1200" dirty="0">
                <a:ea typeface="+mn-lt"/>
                <a:cs typeface="+mn-lt"/>
              </a:rPr>
              <a:t> decide </a:t>
            </a:r>
            <a:r>
              <a:rPr lang="en-US" sz="1200" dirty="0" err="1">
                <a:ea typeface="+mn-lt"/>
                <a:cs typeface="+mn-lt"/>
              </a:rPr>
              <a:t>quando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serão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os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eventos</a:t>
            </a:r>
            <a:r>
              <a:rPr lang="en-US" sz="1200" dirty="0">
                <a:ea typeface="+mn-lt"/>
                <a:cs typeface="+mn-lt"/>
              </a:rPr>
              <a:t> e </a:t>
            </a:r>
            <a:r>
              <a:rPr lang="en-US" sz="1200" dirty="0" err="1">
                <a:ea typeface="+mn-lt"/>
                <a:cs typeface="+mn-lt"/>
              </a:rPr>
              <a:t>seus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preletores</a:t>
            </a:r>
            <a:r>
              <a:rPr lang="en-US" sz="1200" dirty="0">
                <a:ea typeface="+mn-lt"/>
                <a:cs typeface="+mn-lt"/>
              </a:rPr>
              <a:t>. </a:t>
            </a:r>
            <a:r>
              <a:rPr lang="en-US" sz="1200" dirty="0" err="1">
                <a:ea typeface="+mn-lt"/>
                <a:cs typeface="+mn-lt"/>
              </a:rPr>
              <a:t>Embora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supervisione</a:t>
            </a:r>
            <a:r>
              <a:rPr lang="en-US" sz="1200" dirty="0">
                <a:ea typeface="+mn-lt"/>
                <a:cs typeface="+mn-lt"/>
              </a:rPr>
              <a:t>, o </a:t>
            </a:r>
            <a:r>
              <a:rPr lang="en-US" sz="1200" dirty="0" err="1">
                <a:ea typeface="+mn-lt"/>
                <a:cs typeface="+mn-lt"/>
              </a:rPr>
              <a:t>gabinete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não</a:t>
            </a:r>
            <a:r>
              <a:rPr lang="en-US" sz="1200" dirty="0">
                <a:ea typeface="+mn-lt"/>
                <a:cs typeface="+mn-lt"/>
              </a:rPr>
              <a:t> interfere </a:t>
            </a:r>
            <a:r>
              <a:rPr lang="en-US" sz="1200" dirty="0" err="1">
                <a:ea typeface="+mn-lt"/>
                <a:cs typeface="+mn-lt"/>
              </a:rPr>
              <a:t>diretamente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nenhum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ministério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5B0DB54-B7A2-7B45-801F-023C54009A96}"/>
              </a:ext>
            </a:extLst>
          </p:cNvPr>
          <p:cNvGrpSpPr/>
          <p:nvPr/>
        </p:nvGrpSpPr>
        <p:grpSpPr>
          <a:xfrm>
            <a:off x="9601200" y="1847849"/>
            <a:ext cx="1724025" cy="3667305"/>
            <a:chOff x="9763125" y="1895474"/>
            <a:chExt cx="1724025" cy="3667305"/>
          </a:xfrm>
        </p:grpSpPr>
        <p:pic>
          <p:nvPicPr>
            <p:cNvPr id="7" name="Imagem 6" descr="Homem de camisa e gravata&#10;&#10;Descrição gerada automaticamente">
              <a:extLst>
                <a:ext uri="{FF2B5EF4-FFF2-40B4-BE49-F238E27FC236}">
                  <a16:creationId xmlns:a16="http://schemas.microsoft.com/office/drawing/2014/main" id="{F6C64A27-FF97-BD08-2CEA-010175890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5" t="704" r="36719" b="-219"/>
            <a:stretch/>
          </p:blipFill>
          <p:spPr>
            <a:xfrm>
              <a:off x="9865841" y="2668459"/>
              <a:ext cx="1524010" cy="1586836"/>
            </a:xfrm>
            <a:prstGeom prst="flowChartConnector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FC98640-B7E2-500F-B287-CF28FB6E2A10}"/>
                </a:ext>
              </a:extLst>
            </p:cNvPr>
            <p:cNvSpPr txBox="1"/>
            <p:nvPr/>
          </p:nvSpPr>
          <p:spPr>
            <a:xfrm>
              <a:off x="10115550" y="1895474"/>
              <a:ext cx="10287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/>
                <a:t>Obreiros</a:t>
              </a:r>
              <a:endParaRPr lang="pt-BR" err="1"/>
            </a:p>
            <a:p>
              <a:endParaRPr lang="en-US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67EE368-7A86-56CE-9740-CC15F3252D6B}"/>
                </a:ext>
              </a:extLst>
            </p:cNvPr>
            <p:cNvSpPr txBox="1"/>
            <p:nvPr/>
          </p:nvSpPr>
          <p:spPr>
            <a:xfrm>
              <a:off x="9763125" y="4362450"/>
              <a:ext cx="1724025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>
                  <a:ea typeface="+mn-lt"/>
                  <a:cs typeface="+mn-lt"/>
                </a:rPr>
                <a:t>Os</a:t>
              </a:r>
              <a:r>
                <a:rPr lang="en-US" sz="1200" dirty="0">
                  <a:ea typeface="+mn-lt"/>
                  <a:cs typeface="+mn-lt"/>
                </a:rPr>
                <a:t> </a:t>
              </a:r>
              <a:r>
                <a:rPr lang="en-US" sz="1200" dirty="0" err="1">
                  <a:ea typeface="+mn-lt"/>
                  <a:cs typeface="+mn-lt"/>
                </a:rPr>
                <a:t>obreiros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são</a:t>
              </a:r>
              <a:r>
                <a:rPr lang="en-US" sz="1200" dirty="0">
                  <a:ea typeface="+mn-lt"/>
                  <a:cs typeface="+mn-lt"/>
                </a:rPr>
                <a:t> a base de </a:t>
              </a:r>
              <a:r>
                <a:rPr lang="en-US" sz="1200" dirty="0" err="1">
                  <a:ea typeface="+mn-lt"/>
                  <a:cs typeface="+mn-lt"/>
                </a:rPr>
                <a:t>todos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os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ministérios</a:t>
              </a:r>
              <a:r>
                <a:rPr lang="en-US" sz="1200" dirty="0">
                  <a:ea typeface="+mn-lt"/>
                  <a:cs typeface="+mn-lt"/>
                </a:rPr>
                <a:t>, </a:t>
              </a:r>
              <a:r>
                <a:rPr lang="en-US" sz="1200" dirty="0" err="1">
                  <a:ea typeface="+mn-lt"/>
                  <a:cs typeface="+mn-lt"/>
                </a:rPr>
                <a:t>eles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precisam</a:t>
              </a:r>
              <a:r>
                <a:rPr lang="en-US" sz="1200" dirty="0">
                  <a:ea typeface="+mn-lt"/>
                  <a:cs typeface="+mn-lt"/>
                </a:rPr>
                <a:t> de </a:t>
              </a:r>
              <a:r>
                <a:rPr lang="en-US" sz="1200" dirty="0" err="1">
                  <a:ea typeface="+mn-lt"/>
                  <a:cs typeface="+mn-lt"/>
                </a:rPr>
                <a:t>consultar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suas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escalas</a:t>
              </a:r>
              <a:r>
                <a:rPr lang="en-US" sz="1200" dirty="0">
                  <a:ea typeface="+mn-lt"/>
                  <a:cs typeface="+mn-lt"/>
                </a:rPr>
                <a:t>, de </a:t>
              </a:r>
              <a:r>
                <a:rPr lang="en-US" sz="1200" dirty="0" err="1">
                  <a:ea typeface="+mn-lt"/>
                  <a:cs typeface="+mn-lt"/>
                </a:rPr>
                <a:t>maneira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en-US" sz="1200" dirty="0" err="1">
                  <a:ea typeface="+mn-lt"/>
                  <a:cs typeface="+mn-lt"/>
                </a:rPr>
                <a:t>clara</a:t>
              </a:r>
              <a:r>
                <a:rPr lang="en-US" sz="1200" dirty="0">
                  <a:ea typeface="+mn-lt"/>
                  <a:cs typeface="+mn-lt"/>
                </a:rPr>
                <a:t> e </a:t>
              </a:r>
              <a:r>
                <a:rPr lang="en-US" sz="1200" dirty="0" err="1">
                  <a:ea typeface="+mn-lt"/>
                  <a:cs typeface="+mn-lt"/>
                </a:rPr>
                <a:t>coesa</a:t>
              </a:r>
              <a:endParaRPr lang="pt-BR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00902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3336DBF-45DF-8403-18C6-A9294570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pt-BR" dirty="0"/>
              <a:t>Principais requisitos</a:t>
            </a:r>
          </a:p>
        </p:txBody>
      </p:sp>
      <p:graphicFrame>
        <p:nvGraphicFramePr>
          <p:cNvPr id="13" name="Espaço Reservado para Conteúdo 2">
            <a:extLst>
              <a:ext uri="{FF2B5EF4-FFF2-40B4-BE49-F238E27FC236}">
                <a16:creationId xmlns:a16="http://schemas.microsoft.com/office/drawing/2014/main" id="{E49FBFE6-9830-4D92-7212-0350204EB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664018"/>
              </p:ext>
            </p:extLst>
          </p:nvPr>
        </p:nvGraphicFramePr>
        <p:xfrm>
          <a:off x="5322925" y="672413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544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6DFD8-7721-9BDF-6AFE-9EA22D00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Lista completa de requisitos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05399-3C5E-F834-93FA-D06F5B61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346968" cy="37398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pt-BR" dirty="0">
                <a:ea typeface="+mn-lt"/>
                <a:cs typeface="+mn-lt"/>
              </a:rPr>
              <a:t>Líderes e o Pastor-Presidente poderão </a:t>
            </a:r>
            <a:r>
              <a:rPr lang="pt-BR" dirty="0" err="1">
                <a:ea typeface="+mn-lt"/>
                <a:cs typeface="+mn-lt"/>
              </a:rPr>
              <a:t>logar</a:t>
            </a:r>
            <a:r>
              <a:rPr lang="pt-BR" dirty="0">
                <a:ea typeface="+mn-lt"/>
                <a:cs typeface="+mn-lt"/>
              </a:rPr>
              <a:t> no sistema;</a:t>
            </a:r>
          </a:p>
          <a:p>
            <a:r>
              <a:rPr lang="pt-BR" dirty="0">
                <a:ea typeface="+mn-lt"/>
                <a:cs typeface="+mn-lt"/>
              </a:rPr>
              <a:t>O Pastor poderá gerenciar o perfil de usuário dos líderes;</a:t>
            </a:r>
          </a:p>
          <a:p>
            <a:r>
              <a:rPr lang="pt-BR" dirty="0">
                <a:ea typeface="+mn-lt"/>
                <a:cs typeface="+mn-lt"/>
              </a:rPr>
              <a:t>O Lider será capaz de gerenciar obreiro;</a:t>
            </a:r>
          </a:p>
          <a:p>
            <a:r>
              <a:rPr lang="pt-BR" dirty="0">
                <a:ea typeface="+mn-lt"/>
                <a:cs typeface="+mn-lt"/>
              </a:rPr>
              <a:t>O usuário irá consultar um calendário com todos os eventos e suas escalas;</a:t>
            </a:r>
          </a:p>
          <a:p>
            <a:r>
              <a:rPr lang="pt-BR" dirty="0">
                <a:ea typeface="+mn-lt"/>
                <a:cs typeface="+mn-lt"/>
              </a:rPr>
              <a:t>O Pastor-Presidente irá criar eventos em quaisquer dias da semana;</a:t>
            </a:r>
          </a:p>
          <a:p>
            <a:r>
              <a:rPr lang="pt-BR" dirty="0">
                <a:ea typeface="+mn-lt"/>
                <a:cs typeface="+mn-lt"/>
              </a:rPr>
              <a:t>Líder de Louvor, da Diaconia e da Mídia poderão preencher uma escala de cada evento;</a:t>
            </a:r>
          </a:p>
          <a:p>
            <a:r>
              <a:rPr lang="pt-BR" dirty="0">
                <a:ea typeface="+mn-lt"/>
                <a:cs typeface="+mn-lt"/>
              </a:rPr>
              <a:t>Quando Líder de Louvor, da Diaconia ou da Mídia forem preencher a escala o sistema exibirá lista de seleção com os obreiros dos cadastrados em seu respectivo ministério;</a:t>
            </a:r>
          </a:p>
          <a:p>
            <a:endParaRPr lang="pt-BR" dirty="0">
              <a:ea typeface="+mn-lt"/>
              <a:cs typeface="+mn-lt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EB7B99A-5BF3-C2F5-F33D-77FB5E9161D4}"/>
              </a:ext>
            </a:extLst>
          </p:cNvPr>
          <p:cNvSpPr txBox="1">
            <a:spLocks/>
          </p:cNvSpPr>
          <p:nvPr/>
        </p:nvSpPr>
        <p:spPr>
          <a:xfrm>
            <a:off x="6042873" y="2219933"/>
            <a:ext cx="5346968" cy="37398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a typeface="+mn-lt"/>
                <a:cs typeface="+mn-lt"/>
              </a:rPr>
              <a:t>O sistema alerta um conflito de obreiros que já foram escalados, no momento de montagem de escala obreiros do louvor;</a:t>
            </a:r>
          </a:p>
          <a:p>
            <a:r>
              <a:rPr lang="pt-BR" dirty="0">
                <a:ea typeface="+mn-lt"/>
                <a:cs typeface="+mn-lt"/>
              </a:rPr>
              <a:t>O Líder de Louvor será capaz de gerenciar bandas, um subgrupo, que são preenchidas com obreiros de louvor;</a:t>
            </a:r>
          </a:p>
          <a:p>
            <a:r>
              <a:rPr lang="pt-BR" dirty="0">
                <a:ea typeface="+mn-lt"/>
                <a:cs typeface="+mn-lt"/>
              </a:rPr>
              <a:t>O Pastor será capaz de escalar um palestrante, não salvo no Banco de Dados, para qualquer evento;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O Líder de Ministério pode criar equipes que serão preenchidas com voluntários externos;</a:t>
            </a:r>
          </a:p>
          <a:p>
            <a:r>
              <a:rPr lang="pt-BR" dirty="0">
                <a:ea typeface="+mn-lt"/>
                <a:cs typeface="+mn-lt"/>
              </a:rPr>
              <a:t>O Sistema irá armazenar e exibir as horas trabalhadas de cada obreiro em um banco de horas;</a:t>
            </a:r>
          </a:p>
          <a:p>
            <a:r>
              <a:rPr lang="pt-BR" dirty="0">
                <a:ea typeface="+mn-lt"/>
                <a:cs typeface="+mn-lt"/>
              </a:rPr>
              <a:t>O Sistema irá recomendar um obreiro para o Líder, baseado no banco de horas no momento de montagem de escala;</a:t>
            </a:r>
          </a:p>
          <a:p>
            <a:r>
              <a:rPr lang="pt-BR" dirty="0">
                <a:ea typeface="+mn-lt"/>
                <a:cs typeface="+mn-lt"/>
              </a:rPr>
              <a:t>O Lider será capaz inserir o dia que cada membro estará indisponível.</a:t>
            </a:r>
          </a:p>
        </p:txBody>
      </p:sp>
    </p:spTree>
    <p:extLst>
      <p:ext uri="{BB962C8B-B14F-4D97-AF65-F5344CB8AC3E}">
        <p14:creationId xmlns:p14="http://schemas.microsoft.com/office/powerpoint/2010/main" val="162764215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547</Words>
  <Application>Microsoft Office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Calisto MT</vt:lpstr>
      <vt:lpstr>Times New Roman</vt:lpstr>
      <vt:lpstr>Univers Condensed</vt:lpstr>
      <vt:lpstr>ChronicleVTI</vt:lpstr>
      <vt:lpstr>Trabalho Interdisciplinar: Aplicações para Cenários Reais</vt:lpstr>
      <vt:lpstr>Membros do grupo</vt:lpstr>
      <vt:lpstr>Nosso cliente: Igreja Batista Betel do Flamengo</vt:lpstr>
      <vt:lpstr>Estrutura da equipe</vt:lpstr>
      <vt:lpstr>Problema</vt:lpstr>
      <vt:lpstr>Solução, o church Schedulle</vt:lpstr>
      <vt:lpstr>Stakeholders</vt:lpstr>
      <vt:lpstr>Principais requisitos</vt:lpstr>
      <vt:lpstr>Lista completa de requisitos funcionais</vt:lpstr>
      <vt:lpstr>Requisitos não funcionais</vt:lpstr>
      <vt:lpstr>CASOS DE USO</vt:lpstr>
      <vt:lpstr>Diagrama de Classes</vt:lpstr>
      <vt:lpstr>Vamos ver na prática!</vt:lpstr>
      <vt:lpstr>Tecnologias utilizadas</vt:lpstr>
      <vt:lpstr>Vantagens  Javascript</vt:lpstr>
      <vt:lpstr>Front End</vt:lpstr>
      <vt:lpstr>Back End</vt:lpstr>
      <vt:lpstr>Banco de dados</vt:lpstr>
      <vt:lpstr>Segurança</vt:lpstr>
      <vt:lpstr>Agradecimentos Especiais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David Dias</cp:lastModifiedBy>
  <cp:revision>700</cp:revision>
  <dcterms:created xsi:type="dcterms:W3CDTF">2024-06-17T18:23:34Z</dcterms:created>
  <dcterms:modified xsi:type="dcterms:W3CDTF">2024-06-21T05:55:28Z</dcterms:modified>
</cp:coreProperties>
</file>